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9"/>
  </p:notesMasterIdLst>
  <p:sldIdLst>
    <p:sldId id="256" r:id="rId2"/>
    <p:sldId id="460" r:id="rId3"/>
    <p:sldId id="478" r:id="rId4"/>
    <p:sldId id="491" r:id="rId5"/>
    <p:sldId id="520" r:id="rId6"/>
    <p:sldId id="521" r:id="rId7"/>
    <p:sldId id="522" r:id="rId8"/>
    <p:sldId id="523" r:id="rId9"/>
    <p:sldId id="524" r:id="rId10"/>
    <p:sldId id="505" r:id="rId11"/>
    <p:sldId id="489" r:id="rId12"/>
    <p:sldId id="506" r:id="rId13"/>
    <p:sldId id="507" r:id="rId14"/>
    <p:sldId id="509" r:id="rId15"/>
    <p:sldId id="510" r:id="rId16"/>
    <p:sldId id="479" r:id="rId17"/>
    <p:sldId id="525" r:id="rId18"/>
    <p:sldId id="526" r:id="rId19"/>
    <p:sldId id="511" r:id="rId20"/>
    <p:sldId id="512" r:id="rId21"/>
    <p:sldId id="513" r:id="rId22"/>
    <p:sldId id="515" r:id="rId23"/>
    <p:sldId id="516" r:id="rId24"/>
    <p:sldId id="517" r:id="rId25"/>
    <p:sldId id="518" r:id="rId26"/>
    <p:sldId id="519" r:id="rId27"/>
    <p:sldId id="508" r:id="rId28"/>
  </p:sldIdLst>
  <p:sldSz cx="10799763" cy="7559675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40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1"/>
    <p:restoredTop sz="94669"/>
  </p:normalViewPr>
  <p:slideViewPr>
    <p:cSldViewPr snapToGrid="0" snapToObjects="1">
      <p:cViewPr varScale="1">
        <p:scale>
          <a:sx n="60" d="100"/>
          <a:sy n="60" d="100"/>
        </p:scale>
        <p:origin x="1148" y="56"/>
      </p:cViewPr>
      <p:guideLst>
        <p:guide orient="horz" pos="2381"/>
        <p:guide pos="34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oose\Desktop\Labour%20Market%20Performanc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2060"/>
            </a:solidFill>
            <a:ln>
              <a:solidFill>
                <a:srgbClr val="00206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Sheet1!$A$50:$A$52</c:f>
              <c:strCache>
                <c:ptCount val="3"/>
                <c:pt idx="0">
                  <c:v>Large Employers </c:v>
                </c:pt>
                <c:pt idx="1">
                  <c:v>Medium Employers</c:v>
                </c:pt>
                <c:pt idx="2">
                  <c:v>Small Employers</c:v>
                </c:pt>
              </c:strCache>
            </c:strRef>
          </c:cat>
          <c:val>
            <c:numRef>
              <c:f>Sheet1!$B$50:$B$52</c:f>
              <c:numCache>
                <c:formatCode>General</c:formatCode>
                <c:ptCount val="3"/>
                <c:pt idx="0">
                  <c:v>73788</c:v>
                </c:pt>
                <c:pt idx="1">
                  <c:v>7926</c:v>
                </c:pt>
                <c:pt idx="2">
                  <c:v>8353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28-4F44-99C4-D6FFBB29FC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90219216"/>
        <c:axId val="690226760"/>
      </c:barChart>
      <c:catAx>
        <c:axId val="6902192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0226760"/>
        <c:crosses val="autoZero"/>
        <c:auto val="1"/>
        <c:lblAlgn val="ctr"/>
        <c:lblOffset val="100"/>
        <c:noMultiLvlLbl val="0"/>
      </c:catAx>
      <c:valAx>
        <c:axId val="6902267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0219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84F04-EEC0-46E8-8CDF-83C1AB446370}" type="datetimeFigureOut">
              <a:rPr lang="en-ZA" smtClean="0"/>
              <a:t>2020/06/21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23963" y="1143000"/>
            <a:ext cx="44100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D720C2-5744-40BF-9221-E5230F76227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76694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0DC773-8412-9E42-A822-B3FB26A73DA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6748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0DC773-8412-9E42-A822-B3FB26A73DAB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431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0DC773-8412-9E42-A822-B3FB26A73DA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431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0DC773-8412-9E42-A822-B3FB26A73DA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431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0DC773-8412-9E42-A822-B3FB26A73DA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3022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0DC773-8412-9E42-A822-B3FB26A73DA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1052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0DC773-8412-9E42-A822-B3FB26A73DA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3000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0DC773-8412-9E42-A822-B3FB26A73DA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5566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0DC773-8412-9E42-A822-B3FB26A73DA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276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0DC773-8412-9E42-A822-B3FB26A73DA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022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9982" y="1237197"/>
            <a:ext cx="9179799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9971" y="3970580"/>
            <a:ext cx="8099822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F1AF-EC64-E648-AE16-2C7A85095182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7C010-4B55-D14A-95CB-93C4AD09E6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F1AF-EC64-E648-AE16-2C7A85095182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7C010-4B55-D14A-95CB-93C4AD09E6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28581" y="402483"/>
            <a:ext cx="2328699" cy="640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484" y="402483"/>
            <a:ext cx="6851100" cy="6406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F1AF-EC64-E648-AE16-2C7A85095182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7C010-4B55-D14A-95CB-93C4AD09E6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F1AF-EC64-E648-AE16-2C7A85095182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7C010-4B55-D14A-95CB-93C4AD09E6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859" y="1884671"/>
            <a:ext cx="9314796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859" y="5059035"/>
            <a:ext cx="9314796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F1AF-EC64-E648-AE16-2C7A85095182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7C010-4B55-D14A-95CB-93C4AD09E6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484" y="2012414"/>
            <a:ext cx="4589899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7380" y="2012414"/>
            <a:ext cx="4589899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F1AF-EC64-E648-AE16-2C7A85095182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7C010-4B55-D14A-95CB-93C4AD09E6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0" y="402484"/>
            <a:ext cx="9314796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892" y="1853171"/>
            <a:ext cx="456880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892" y="2761381"/>
            <a:ext cx="4568805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67381" y="1853171"/>
            <a:ext cx="4591306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7381" y="2761381"/>
            <a:ext cx="4591306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F1AF-EC64-E648-AE16-2C7A85095182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7C010-4B55-D14A-95CB-93C4AD09E6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F1AF-EC64-E648-AE16-2C7A85095182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7C010-4B55-D14A-95CB-93C4AD09E6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F1AF-EC64-E648-AE16-2C7A85095182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7C010-4B55-D14A-95CB-93C4AD09E6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0" y="503978"/>
            <a:ext cx="3483205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1306" y="1088455"/>
            <a:ext cx="546738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3890" y="2267902"/>
            <a:ext cx="3483205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F1AF-EC64-E648-AE16-2C7A85095182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7C010-4B55-D14A-95CB-93C4AD09E6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0" y="503978"/>
            <a:ext cx="3483205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91306" y="1088455"/>
            <a:ext cx="546738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3890" y="2267902"/>
            <a:ext cx="3483205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F1AF-EC64-E648-AE16-2C7A85095182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7C010-4B55-D14A-95CB-93C4AD09E6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2484" y="402484"/>
            <a:ext cx="9314796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2484" y="2012414"/>
            <a:ext cx="9314796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484" y="7006700"/>
            <a:ext cx="242994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BF1AF-EC64-E648-AE16-2C7A85095182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77422" y="7006700"/>
            <a:ext cx="3644920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7332" y="7006700"/>
            <a:ext cx="242994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7C010-4B55-D14A-95CB-93C4AD09E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42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0799971" cy="7559675"/>
          </a:xfrm>
          <a:prstGeom prst="rect">
            <a:avLst/>
          </a:prstGeom>
        </p:spPr>
      </p:pic>
      <p:sp>
        <p:nvSpPr>
          <p:cNvPr id="6" name="Subtitle 5">
            <a:extLst>
              <a:ext uri="{FF2B5EF4-FFF2-40B4-BE49-F238E27FC236}">
                <a16:creationId xmlns:a16="http://schemas.microsoft.com/office/drawing/2014/main" id="{D9D678E2-44CC-4552-AB96-D4E686E8A3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91502" y="4172607"/>
            <a:ext cx="5064845" cy="2312276"/>
          </a:xfrm>
        </p:spPr>
        <p:txBody>
          <a:bodyPr>
            <a:normAutofit/>
          </a:bodyPr>
          <a:lstStyle/>
          <a:p>
            <a:r>
              <a:rPr lang="en-US" sz="1200"/>
              <a:t>INSETA RESEARCH &amp; LEARNING COMMITTEE 2020</a:t>
            </a:r>
          </a:p>
          <a:p>
            <a:endParaRPr lang="en-US" sz="1600"/>
          </a:p>
          <a:p>
            <a:endParaRPr lang="en-US" sz="1600"/>
          </a:p>
          <a:p>
            <a:endParaRPr lang="en-US" sz="1600"/>
          </a:p>
          <a:p>
            <a:r>
              <a:rPr lang="en-US" sz="2800" b="1"/>
              <a:t>WSP DATA ANALYSIS &amp; RESULTS OF THE COVID SURVEY </a:t>
            </a:r>
            <a:endParaRPr lang="en-ZA" sz="28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FB6E3A-3ABD-423A-8A73-A55069D95B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2834" y="251664"/>
            <a:ext cx="8053514" cy="379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96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18435"/>
            <a:ext cx="10799762" cy="8119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AD50CC-D1EA-4C0A-B160-26C237D3A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980" y="709303"/>
            <a:ext cx="9930719" cy="8210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3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Research @ INSETA – </a:t>
            </a:r>
            <a:r>
              <a:rPr lang="en-US" sz="3200" b="1" dirty="0">
                <a:solidFill>
                  <a:schemeClr val="bg1"/>
                </a:solidFill>
              </a:rPr>
              <a:t>Hard to Fill Vacancies</a:t>
            </a:r>
            <a:endParaRPr lang="en-US" sz="32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D89F3B-3C1F-4F2F-93BA-3B9AADE51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7332" y="7006698"/>
            <a:ext cx="2429946" cy="4024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B306987-0BA4-1840-8A25-D015BFAE9B30}" type="slidenum">
              <a:rPr lang="en-US" sz="1200" smtClean="0"/>
              <a:pPr>
                <a:spcAft>
                  <a:spcPts val="600"/>
                </a:spcAft>
              </a:pPr>
              <a:t>10</a:t>
            </a:fld>
            <a:endParaRPr lang="en-US" sz="12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4C8BD5-0E36-45A0-972C-63255FF396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3231" y="1770061"/>
            <a:ext cx="7353300" cy="4609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410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18435"/>
            <a:ext cx="10799762" cy="8119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3BEF31-6325-4ED0-8CFF-19D425FFD4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2980" y="709303"/>
            <a:ext cx="9930719" cy="8210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National Scarce &amp; Critical Occupations 2019 - 2021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197D91-5C9E-4C3B-8AFB-2D7D981739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987" y="2433163"/>
            <a:ext cx="9659787" cy="367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51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799762" cy="7559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33201" y="-279624"/>
            <a:ext cx="1618934" cy="1517875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89822" y="465337"/>
            <a:ext cx="571671" cy="711399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896589" y="722170"/>
            <a:ext cx="608968" cy="757811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288182" y="0"/>
            <a:ext cx="2511580" cy="1632348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065503" y="6741207"/>
            <a:ext cx="1323851" cy="818468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A8ADF3-D581-4A59-A88A-5DDBE4B18C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805" y="709303"/>
            <a:ext cx="8376497" cy="6141067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35749" y="7113395"/>
            <a:ext cx="721847" cy="446280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261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799762" cy="7559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33201" y="-279624"/>
            <a:ext cx="1618934" cy="1517875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89822" y="465337"/>
            <a:ext cx="571671" cy="711399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896589" y="722170"/>
            <a:ext cx="608968" cy="757811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288182" y="0"/>
            <a:ext cx="2511580" cy="1632348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065503" y="6741207"/>
            <a:ext cx="1323851" cy="818468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6900A5D-43F6-4998-A82C-F9FCF15161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973" y="709303"/>
            <a:ext cx="8567815" cy="6141067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35749" y="7113395"/>
            <a:ext cx="721847" cy="446280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0201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B8D9F-E77C-460D-9DD8-790F61B12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2352" y="402484"/>
            <a:ext cx="8504927" cy="60760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CONSULTATIONS WITH THE SECTOR</a:t>
            </a:r>
            <a:br>
              <a:rPr lang="en-US" dirty="0"/>
            </a:b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F85793-835E-4D48-BCE6-21FEFCDD9C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646" y="1236237"/>
            <a:ext cx="9314796" cy="4796544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ZA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45BF627-B681-48B6-B12B-7FE909072B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2090068"/>
              </p:ext>
            </p:extLst>
          </p:nvPr>
        </p:nvGraphicFramePr>
        <p:xfrm>
          <a:off x="488423" y="1337360"/>
          <a:ext cx="6603494" cy="5267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4721">
                  <a:extLst>
                    <a:ext uri="{9D8B030D-6E8A-4147-A177-3AD203B41FA5}">
                      <a16:colId xmlns:a16="http://schemas.microsoft.com/office/drawing/2014/main" val="320704813"/>
                    </a:ext>
                  </a:extLst>
                </a:gridCol>
                <a:gridCol w="2668773">
                  <a:extLst>
                    <a:ext uri="{9D8B030D-6E8A-4147-A177-3AD203B41FA5}">
                      <a16:colId xmlns:a16="http://schemas.microsoft.com/office/drawing/2014/main" val="37120578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Large &amp; Medium 19 /20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9022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Retrenchment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652 – 2019</a:t>
                      </a:r>
                    </a:p>
                    <a:p>
                      <a:r>
                        <a:rPr lang="en-US" dirty="0"/>
                        <a:t>907 - 2020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9571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Dismissed due to misconduct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3131 – 2019</a:t>
                      </a:r>
                    </a:p>
                    <a:p>
                      <a:r>
                        <a:rPr lang="en-US" dirty="0"/>
                        <a:t>4817 - 2020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5364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Resignations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17 242 – 2019</a:t>
                      </a:r>
                    </a:p>
                    <a:p>
                      <a:r>
                        <a:rPr lang="en-US" dirty="0"/>
                        <a:t>24 843 - 2020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81198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Deceased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134 – 2019</a:t>
                      </a:r>
                    </a:p>
                    <a:p>
                      <a:r>
                        <a:rPr lang="en-US" dirty="0"/>
                        <a:t>230 –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6246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Retired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390 – 2019</a:t>
                      </a:r>
                    </a:p>
                    <a:p>
                      <a:r>
                        <a:rPr lang="en-US" dirty="0"/>
                        <a:t>647 - 2020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71587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Dismissed due to Non compliance with RE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165 – 2019</a:t>
                      </a:r>
                    </a:p>
                    <a:p>
                      <a:r>
                        <a:rPr lang="en-US" dirty="0"/>
                        <a:t>108 - 2020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0768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Dismissed due to </a:t>
                      </a:r>
                      <a:r>
                        <a:rPr lang="en-US" dirty="0" err="1"/>
                        <a:t>inCapacity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693 – 2019</a:t>
                      </a:r>
                    </a:p>
                    <a:p>
                      <a:r>
                        <a:rPr lang="en-US" dirty="0"/>
                        <a:t>257 - 2020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9838260"/>
                  </a:ext>
                </a:extLst>
              </a:tr>
            </a:tbl>
          </a:graphicData>
        </a:graphic>
      </p:graphicFrame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50C1958F-916D-40E8-81F6-9569BE882C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259185"/>
              </p:ext>
            </p:extLst>
          </p:nvPr>
        </p:nvGraphicFramePr>
        <p:xfrm>
          <a:off x="7230140" y="1366915"/>
          <a:ext cx="2099272" cy="5267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9272">
                  <a:extLst>
                    <a:ext uri="{9D8B030D-6E8A-4147-A177-3AD203B41FA5}">
                      <a16:colId xmlns:a16="http://schemas.microsoft.com/office/drawing/2014/main" val="1993262518"/>
                    </a:ext>
                  </a:extLst>
                </a:gridCol>
              </a:tblGrid>
              <a:tr h="381736">
                <a:tc>
                  <a:txBody>
                    <a:bodyPr/>
                    <a:lstStyle/>
                    <a:p>
                      <a:r>
                        <a:rPr lang="en-US" dirty="0"/>
                        <a:t>Small- 2019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170876"/>
                  </a:ext>
                </a:extLst>
              </a:tr>
              <a:tr h="381736">
                <a:tc>
                  <a:txBody>
                    <a:bodyPr/>
                    <a:lstStyle/>
                    <a:p>
                      <a:r>
                        <a:rPr lang="en-US" dirty="0"/>
                        <a:t>120</a:t>
                      </a:r>
                    </a:p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0825344"/>
                  </a:ext>
                </a:extLst>
              </a:tr>
              <a:tr h="381736">
                <a:tc>
                  <a:txBody>
                    <a:bodyPr/>
                    <a:lstStyle/>
                    <a:p>
                      <a:r>
                        <a:rPr lang="en-US" dirty="0"/>
                        <a:t>125</a:t>
                      </a:r>
                    </a:p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9713142"/>
                  </a:ext>
                </a:extLst>
              </a:tr>
              <a:tr h="381736">
                <a:tc>
                  <a:txBody>
                    <a:bodyPr/>
                    <a:lstStyle/>
                    <a:p>
                      <a:r>
                        <a:rPr lang="en-US" dirty="0"/>
                        <a:t>1076</a:t>
                      </a:r>
                    </a:p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8451327"/>
                  </a:ext>
                </a:extLst>
              </a:tr>
              <a:tr h="381736">
                <a:tc>
                  <a:txBody>
                    <a:bodyPr/>
                    <a:lstStyle/>
                    <a:p>
                      <a:r>
                        <a:rPr lang="en-US" dirty="0"/>
                        <a:t>25</a:t>
                      </a:r>
                    </a:p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1359495"/>
                  </a:ext>
                </a:extLst>
              </a:tr>
              <a:tr h="381736">
                <a:tc>
                  <a:txBody>
                    <a:bodyPr/>
                    <a:lstStyle/>
                    <a:p>
                      <a:r>
                        <a:rPr lang="en-US" dirty="0"/>
                        <a:t>36</a:t>
                      </a:r>
                    </a:p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7963565"/>
                  </a:ext>
                </a:extLst>
              </a:tr>
              <a:tr h="381736"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922505"/>
                  </a:ext>
                </a:extLst>
              </a:tr>
              <a:tr h="381736">
                <a:tc>
                  <a:txBody>
                    <a:bodyPr/>
                    <a:lstStyle/>
                    <a:p>
                      <a:r>
                        <a:rPr lang="en-US" dirty="0"/>
                        <a:t>17</a:t>
                      </a:r>
                    </a:p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56081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32503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920C3-C315-4043-871F-D3A86FD62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 Profiles</a:t>
            </a:r>
            <a:endParaRPr lang="en-ZA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5233C87-43D7-4986-AB15-DF6BD61F5E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8800063"/>
              </p:ext>
            </p:extLst>
          </p:nvPr>
        </p:nvGraphicFramePr>
        <p:xfrm>
          <a:off x="657889" y="1502587"/>
          <a:ext cx="9313862" cy="29541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6931">
                  <a:extLst>
                    <a:ext uri="{9D8B030D-6E8A-4147-A177-3AD203B41FA5}">
                      <a16:colId xmlns:a16="http://schemas.microsoft.com/office/drawing/2014/main" val="2708501995"/>
                    </a:ext>
                  </a:extLst>
                </a:gridCol>
                <a:gridCol w="4656931">
                  <a:extLst>
                    <a:ext uri="{9D8B030D-6E8A-4147-A177-3AD203B41FA5}">
                      <a16:colId xmlns:a16="http://schemas.microsoft.com/office/drawing/2014/main" val="2484715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AGE – Large &amp; Medium Companies 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Numbers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942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1007943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Age Group - Less than 35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68334 – 2019</a:t>
                      </a:r>
                    </a:p>
                    <a:p>
                      <a:r>
                        <a:rPr lang="en-US" sz="1800" dirty="0"/>
                        <a:t>95 534 - 2020</a:t>
                      </a:r>
                      <a:endParaRPr lang="en-ZA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0729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1007943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Age Group - 35 to 54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62667 – 2019</a:t>
                      </a:r>
                    </a:p>
                    <a:p>
                      <a:r>
                        <a:rPr lang="en-US" sz="1800" dirty="0"/>
                        <a:t>86 974 - 2020</a:t>
                      </a:r>
                      <a:endParaRPr lang="en-ZA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2862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1007943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Age Group - 55 to 64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7854 – 2019</a:t>
                      </a:r>
                    </a:p>
                    <a:p>
                      <a:r>
                        <a:rPr lang="en-US" sz="1800" dirty="0"/>
                        <a:t>11 408 – 2020</a:t>
                      </a:r>
                      <a:endParaRPr lang="en-ZA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33512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1007943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Age Group - Greater than 64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888 – 2019</a:t>
                      </a:r>
                    </a:p>
                    <a:p>
                      <a:r>
                        <a:rPr lang="en-US" sz="1800" dirty="0"/>
                        <a:t>1495 - 2020</a:t>
                      </a:r>
                      <a:endParaRPr lang="en-ZA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350278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1D6FA06-119A-4615-BD9D-9566C8E3B8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4817410"/>
              </p:ext>
            </p:extLst>
          </p:nvPr>
        </p:nvGraphicFramePr>
        <p:xfrm>
          <a:off x="657889" y="5072520"/>
          <a:ext cx="9313862" cy="19691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6931">
                  <a:extLst>
                    <a:ext uri="{9D8B030D-6E8A-4147-A177-3AD203B41FA5}">
                      <a16:colId xmlns:a16="http://schemas.microsoft.com/office/drawing/2014/main" val="2708501995"/>
                    </a:ext>
                  </a:extLst>
                </a:gridCol>
                <a:gridCol w="4656931">
                  <a:extLst>
                    <a:ext uri="{9D8B030D-6E8A-4147-A177-3AD203B41FA5}">
                      <a16:colId xmlns:a16="http://schemas.microsoft.com/office/drawing/2014/main" val="2484715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AGE - Small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Numbers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942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1007943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Age Group - Less than 35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3681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0729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1007943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Age Group - 35 to 54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4436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2862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1007943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Age Group - 55 to 64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1120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33512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1007943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Age Group - Greater than 64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286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35027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32587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8679" y="919429"/>
            <a:ext cx="7130090" cy="1046725"/>
          </a:xfrm>
        </p:spPr>
        <p:txBody>
          <a:bodyPr>
            <a:normAutofit fontScale="90000"/>
          </a:bodyPr>
          <a:lstStyle/>
          <a:p>
            <a:r>
              <a:rPr lang="en-US" sz="3417" dirty="0"/>
              <a:t>Age Profile over last 4 years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781" y="246392"/>
            <a:ext cx="2858654" cy="7061220"/>
          </a:xfrm>
          <a:prstGeom prst="rect">
            <a:avLst/>
          </a:prstGeom>
        </p:spPr>
      </p:pic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36482FB-147E-4537-B248-39FDA99344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6319009"/>
              </p:ext>
            </p:extLst>
          </p:nvPr>
        </p:nvGraphicFramePr>
        <p:xfrm>
          <a:off x="537365" y="1780724"/>
          <a:ext cx="7947415" cy="36312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75695">
                  <a:extLst>
                    <a:ext uri="{9D8B030D-6E8A-4147-A177-3AD203B41FA5}">
                      <a16:colId xmlns:a16="http://schemas.microsoft.com/office/drawing/2014/main" val="2739477266"/>
                    </a:ext>
                  </a:extLst>
                </a:gridCol>
                <a:gridCol w="1763205">
                  <a:extLst>
                    <a:ext uri="{9D8B030D-6E8A-4147-A177-3AD203B41FA5}">
                      <a16:colId xmlns:a16="http://schemas.microsoft.com/office/drawing/2014/main" val="1279552446"/>
                    </a:ext>
                  </a:extLst>
                </a:gridCol>
                <a:gridCol w="2051668">
                  <a:extLst>
                    <a:ext uri="{9D8B030D-6E8A-4147-A177-3AD203B41FA5}">
                      <a16:colId xmlns:a16="http://schemas.microsoft.com/office/drawing/2014/main" val="3864260087"/>
                    </a:ext>
                  </a:extLst>
                </a:gridCol>
                <a:gridCol w="3056847">
                  <a:extLst>
                    <a:ext uri="{9D8B030D-6E8A-4147-A177-3AD203B41FA5}">
                      <a16:colId xmlns:a16="http://schemas.microsoft.com/office/drawing/2014/main" val="2968453189"/>
                    </a:ext>
                  </a:extLst>
                </a:gridCol>
              </a:tblGrid>
              <a:tr h="1658309">
                <a:tc>
                  <a:txBody>
                    <a:bodyPr/>
                    <a:lstStyle/>
                    <a:p>
                      <a:pPr algn="l" fontAlgn="b"/>
                      <a:r>
                        <a:rPr lang="en-ZA" sz="1900" u="none" strike="noStrike">
                          <a:effectLst/>
                        </a:rPr>
                        <a:t>Year</a:t>
                      </a:r>
                      <a:endParaRPr lang="en-ZA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6" marR="5926" marT="5926" marB="0" anchor="b"/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Employees over the age of 65 - Small</a:t>
                      </a:r>
                      <a:endParaRPr lang="en-ZA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6" marR="5926" marT="59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Employees over the age of 65 - Large</a:t>
                      </a:r>
                      <a:endParaRPr lang="en-ZA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6" marR="5926" marT="59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Retirees Occupations</a:t>
                      </a:r>
                      <a:endParaRPr lang="en-ZA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6" marR="5926" marT="5926" marB="0" anchor="b"/>
                </a:tc>
                <a:extLst>
                  <a:ext uri="{0D108BD9-81ED-4DB2-BD59-A6C34878D82A}">
                    <a16:rowId xmlns:a16="http://schemas.microsoft.com/office/drawing/2014/main" val="590129359"/>
                  </a:ext>
                </a:extLst>
              </a:tr>
              <a:tr h="138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ZA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019</a:t>
                      </a:r>
                    </a:p>
                    <a:p>
                      <a:pPr algn="l" fontAlgn="b"/>
                      <a:r>
                        <a:rPr lang="en-ZA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5926" marR="5926" marT="59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</a:t>
                      </a:r>
                    </a:p>
                    <a:p>
                      <a:pPr algn="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</a:t>
                      </a:r>
                      <a:endParaRPr lang="en-ZA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6" marR="5926" marT="59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888</a:t>
                      </a:r>
                    </a:p>
                    <a:p>
                      <a:pPr algn="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945</a:t>
                      </a:r>
                      <a:endParaRPr lang="en-ZA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6" marR="5926" marT="5926" marB="0" anchor="b"/>
                </a:tc>
                <a:tc rowSpan="3"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Underwriter, CEO, Director, IT &amp;  Developer, Network Architect, Product Developer, Compliance Officer</a:t>
                      </a:r>
                      <a:endParaRPr lang="en-ZA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6" marR="5926" marT="5926" marB="0" anchor="b"/>
                </a:tc>
                <a:extLst>
                  <a:ext uri="{0D108BD9-81ED-4DB2-BD59-A6C34878D82A}">
                    <a16:rowId xmlns:a16="http://schemas.microsoft.com/office/drawing/2014/main" val="2063942213"/>
                  </a:ext>
                </a:extLst>
              </a:tr>
              <a:tr h="291514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ZA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017</a:t>
                      </a:r>
                    </a:p>
                  </a:txBody>
                  <a:tcPr marL="5926" marR="5926" marT="59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</a:t>
                      </a:r>
                      <a:endParaRPr lang="en-ZA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6" marR="5926" marT="59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824</a:t>
                      </a:r>
                      <a:endParaRPr lang="en-ZA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6" marR="5926" marT="5926" marB="0" anchor="b"/>
                </a:tc>
                <a:tc vMerge="1">
                  <a:txBody>
                    <a:bodyPr/>
                    <a:lstStyle/>
                    <a:p>
                      <a:pPr algn="r" fontAlgn="b"/>
                      <a:endParaRPr lang="en-ZA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76" marR="5376" marT="5376" marB="0" anchor="b"/>
                </a:tc>
                <a:extLst>
                  <a:ext uri="{0D108BD9-81ED-4DB2-BD59-A6C34878D82A}">
                    <a16:rowId xmlns:a16="http://schemas.microsoft.com/office/drawing/2014/main" val="507315296"/>
                  </a:ext>
                </a:extLst>
              </a:tr>
              <a:tr h="291514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ZA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016</a:t>
                      </a:r>
                    </a:p>
                  </a:txBody>
                  <a:tcPr marL="5926" marR="5926" marT="59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282</a:t>
                      </a:r>
                      <a:endParaRPr lang="en-ZA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6" marR="5926" marT="59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867</a:t>
                      </a:r>
                      <a:endParaRPr lang="en-ZA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6" marR="5926" marT="5926" marB="0" anchor="b"/>
                </a:tc>
                <a:tc vMerge="1">
                  <a:txBody>
                    <a:bodyPr/>
                    <a:lstStyle/>
                    <a:p>
                      <a:pPr algn="r" fontAlgn="b"/>
                      <a:endParaRPr lang="en-ZA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76" marR="5376" marT="5376" marB="0" anchor="b"/>
                </a:tc>
                <a:extLst>
                  <a:ext uri="{0D108BD9-81ED-4DB2-BD59-A6C34878D82A}">
                    <a16:rowId xmlns:a16="http://schemas.microsoft.com/office/drawing/2014/main" val="8073127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0778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DDE71-24EF-45E9-82B6-D98A521F5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9982" y="1237197"/>
            <a:ext cx="9179799" cy="1197659"/>
          </a:xfrm>
        </p:spPr>
        <p:txBody>
          <a:bodyPr/>
          <a:lstStyle/>
          <a:p>
            <a:r>
              <a:rPr lang="en-US" dirty="0" err="1"/>
              <a:t>Prioritise</a:t>
            </a:r>
            <a:r>
              <a:rPr lang="en-US" dirty="0"/>
              <a:t> as a Business </a:t>
            </a:r>
            <a:endParaRPr lang="en-Z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BB14E6-933B-4F4E-85FF-EED899DAF5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2716" y="2227408"/>
            <a:ext cx="6242954" cy="429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9050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0735A-BC3E-443F-8A8B-724E241F0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503" y="3049243"/>
            <a:ext cx="9314796" cy="1461188"/>
          </a:xfrm>
        </p:spPr>
        <p:txBody>
          <a:bodyPr/>
          <a:lstStyle/>
          <a:p>
            <a:pPr algn="ctr"/>
            <a:r>
              <a:rPr lang="en-US" b="1" dirty="0"/>
              <a:t>COVID 19 SURVEY RESULTS</a:t>
            </a:r>
            <a:endParaRPr lang="en-ZA" b="1" dirty="0"/>
          </a:p>
        </p:txBody>
      </p:sp>
    </p:spTree>
    <p:extLst>
      <p:ext uri="{BB962C8B-B14F-4D97-AF65-F5344CB8AC3E}">
        <p14:creationId xmlns:p14="http://schemas.microsoft.com/office/powerpoint/2010/main" val="866682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875814"/>
            <a:ext cx="10799762" cy="8119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17A6FC-06F7-41B6-805C-CB1D325F6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980" y="5866681"/>
            <a:ext cx="9930719" cy="821044"/>
          </a:xfrm>
        </p:spPr>
        <p:txBody>
          <a:bodyPr>
            <a:norm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</a:rPr>
              <a:t>COVID SURVEY RESULTS</a:t>
            </a:r>
            <a:endParaRPr lang="en-ZA" sz="320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880FA1-7D82-4B39-B375-B3B390E327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987" y="1266145"/>
            <a:ext cx="9659787" cy="3115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644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D50CC-D1EA-4C0A-B160-26C237D3A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483" y="402484"/>
            <a:ext cx="8601213" cy="1461188"/>
          </a:xfrm>
        </p:spPr>
        <p:txBody>
          <a:bodyPr>
            <a:normAutofit/>
          </a:bodyPr>
          <a:lstStyle/>
          <a:p>
            <a:r>
              <a:rPr lang="en-US" sz="4400" b="1" dirty="0"/>
              <a:t>Back</a:t>
            </a:r>
            <a:r>
              <a:rPr lang="en-US" sz="4400" b="1" dirty="0">
                <a:solidFill>
                  <a:srgbClr val="F7C03E"/>
                </a:solidFill>
              </a:rPr>
              <a:t>ground</a:t>
            </a:r>
            <a:r>
              <a:rPr lang="en-US" sz="4400" b="1" dirty="0"/>
              <a:t> to Research @ INSETA</a:t>
            </a:r>
            <a:endParaRPr lang="en-ZA" sz="4400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22B34E-AFA0-4520-8751-3098F2701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523" y="2603303"/>
            <a:ext cx="8752890" cy="498903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WSP DATA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Data collected from Workplace Skills Plan submissions from Employers ( 1243 participants)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dirty="0"/>
              <a:t>Development of the Sector Skills plan research report</a:t>
            </a:r>
          </a:p>
          <a:p>
            <a:pPr marL="1511914" lvl="3" indent="0">
              <a:buNone/>
            </a:pPr>
            <a:endParaRPr lang="en-US" dirty="0"/>
          </a:p>
          <a:p>
            <a:pPr marL="503971" lvl="1" indent="0">
              <a:buNone/>
            </a:pPr>
            <a:endParaRPr lang="en-US" dirty="0"/>
          </a:p>
          <a:p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D89F3B-3C1F-4F2F-93BA-3B9AADE51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06987-0BA4-1840-8A25-D015BFAE9B30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8D3222-ABF6-4F91-91B6-F3AAEA3B7B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3650" y="282910"/>
            <a:ext cx="2786113" cy="688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24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875814"/>
            <a:ext cx="10799762" cy="8119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771F90-4E3E-407F-B263-A5A6A4E86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980" y="5866681"/>
            <a:ext cx="9930719" cy="821044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ECONOMIC IMPACT OF COVID ON THE BUSINESS</a:t>
            </a:r>
            <a:endParaRPr lang="en-ZA" sz="32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9748FF-5014-4E7D-BE55-4ECC6C8492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987" y="1121248"/>
            <a:ext cx="9659787" cy="340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2337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875814"/>
            <a:ext cx="10799762" cy="8119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E00924-4161-4E60-B99C-2B04521E3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980" y="5866681"/>
            <a:ext cx="9930719" cy="821044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EXPECTATION OF EMPLOYEE RETRENCHMENTS</a:t>
            </a:r>
            <a:endParaRPr lang="en-ZA" sz="32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A60089-4036-4DF3-AFDF-85C8E98C4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987" y="1060874"/>
            <a:ext cx="9659787" cy="3525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279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875814"/>
            <a:ext cx="10799762" cy="8119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E00924-4161-4E60-B99C-2B04521E3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980" y="5866681"/>
            <a:ext cx="9930719" cy="821044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PERCENTAGE OF WORKFORCE AFFECTED</a:t>
            </a:r>
            <a:endParaRPr lang="en-ZA" sz="32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A4020E-3F74-4F2D-8F34-FE1FEBE3C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987" y="1169546"/>
            <a:ext cx="9659787" cy="330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9472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875814"/>
            <a:ext cx="10799762" cy="8119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E00924-4161-4E60-B99C-2B04521E3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980" y="5866681"/>
            <a:ext cx="9930719" cy="82104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SKILLS DEV. AS A PRIORITY OF THE COMPANY OVER NEXT 12 MONTHS</a:t>
            </a:r>
            <a:endParaRPr lang="en-ZA" sz="32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25A50B-3C7E-4931-BB9B-4BBA188D1F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987" y="1145396"/>
            <a:ext cx="9659787" cy="335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4874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875814"/>
            <a:ext cx="10799762" cy="8119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E00924-4161-4E60-B99C-2B04521E3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980" y="5866681"/>
            <a:ext cx="9930719" cy="821044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REASON</a:t>
            </a:r>
            <a:endParaRPr lang="en-ZA" sz="32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41C969-5BCC-4E9C-9F3F-832D9DBE4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987" y="1640461"/>
            <a:ext cx="9659787" cy="2366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0026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875814"/>
            <a:ext cx="10799762" cy="8119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E00924-4161-4E60-B99C-2B04521E3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980" y="5866681"/>
            <a:ext cx="9930719" cy="821044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TOP UP SKILLS NEEDED FOR STAFF</a:t>
            </a:r>
            <a:endParaRPr lang="en-ZA" sz="32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2C8EAB-98AB-4916-8EA6-17AF2F7159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987" y="1326517"/>
            <a:ext cx="9659787" cy="299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3727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875814"/>
            <a:ext cx="10799762" cy="8119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E00924-4161-4E60-B99C-2B04521E3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980" y="5866681"/>
            <a:ext cx="9930719" cy="821044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SKILLS PRIORITIES OVER NEXT 12 MONTHS</a:t>
            </a:r>
            <a:endParaRPr lang="en-ZA" sz="32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DD8965-F818-4E74-8F81-D7A3F8C76D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987" y="1435190"/>
            <a:ext cx="9659787" cy="277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2113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799762" cy="75596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19D093C-27FB-4032-B282-42C4563F2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58464" cy="7559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5EE815E-1BD3-4777-B652-6D98825BF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79671" y="751366"/>
            <a:ext cx="999529" cy="933887"/>
            <a:chOff x="668003" y="1684057"/>
            <a:chExt cx="1128382" cy="847206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E6692982-4A7D-4392-87CD-F0CD4B027D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8003" y="1935883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196485F7-F277-4123-AC53-98EA4C8587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45893" y="1684057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5AD50CC-D1EA-4C0A-B160-26C237D3A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671" y="1286326"/>
            <a:ext cx="3173026" cy="47175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48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Research Team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07EF9B-F0EC-4462-926D-59FC08409774}"/>
              </a:ext>
            </a:extLst>
          </p:cNvPr>
          <p:cNvSpPr txBox="1"/>
          <p:nvPr/>
        </p:nvSpPr>
        <p:spPr>
          <a:xfrm>
            <a:off x="4937369" y="1286327"/>
            <a:ext cx="5064150" cy="4717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/>
              <a:t>ADELINE SINGH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/>
              <a:t>adelines@inseta.org.za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/>
              <a:t>HOOSEN RASOOL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/>
              <a:t>hoosenr@inseta.org.za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/>
              <a:t>ERNEST KAPLAN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/>
              <a:t>ernestk@inseta.org.za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D89F3B-3C1F-4F2F-93BA-3B9AADE51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73682" y="6652514"/>
            <a:ext cx="485990" cy="604774"/>
          </a:xfrm>
          <a:prstGeom prst="ellipse">
            <a:avLst/>
          </a:prstGeom>
          <a:solidFill>
            <a:schemeClr val="tx1">
              <a:alpha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</a:pPr>
            <a:fld id="{1B306987-0BA4-1840-8A25-D015BFAE9B30}" type="slidenum">
              <a:rPr lang="en-US" sz="1200">
                <a:solidFill>
                  <a:schemeClr val="bg1"/>
                </a:solidFill>
              </a:rPr>
              <a:pPr algn="ctr">
                <a:spcAft>
                  <a:spcPts val="600"/>
                </a:spcAft>
              </a:pPr>
              <a:t>27</a:t>
            </a:fld>
            <a:endParaRPr 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861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D50CC-D1EA-4C0A-B160-26C237D3A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484" y="338689"/>
            <a:ext cx="9314796" cy="1461188"/>
          </a:xfrm>
        </p:spPr>
        <p:txBody>
          <a:bodyPr>
            <a:normAutofit/>
          </a:bodyPr>
          <a:lstStyle/>
          <a:p>
            <a:r>
              <a:rPr lang="en-US" sz="3600" b="1" dirty="0"/>
              <a:t>Research</a:t>
            </a:r>
            <a:r>
              <a:rPr lang="en-US" b="1" dirty="0"/>
              <a:t> @ INSETA – </a:t>
            </a:r>
            <a:r>
              <a:rPr lang="en-US" sz="4000" b="1" dirty="0">
                <a:solidFill>
                  <a:srgbClr val="F7C03E"/>
                </a:solidFill>
              </a:rPr>
              <a:t>EMPLOYER DATA</a:t>
            </a:r>
            <a:endParaRPr lang="en-ZA" b="1" dirty="0">
              <a:solidFill>
                <a:srgbClr val="F7C03E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D89F3B-3C1F-4F2F-93BA-3B9AADE51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06987-0BA4-1840-8A25-D015BFAE9B30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E5C08597-E82B-4BAA-ADC7-80346D8778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2140186"/>
              </p:ext>
            </p:extLst>
          </p:nvPr>
        </p:nvGraphicFramePr>
        <p:xfrm>
          <a:off x="1458569" y="1722474"/>
          <a:ext cx="7525943" cy="3625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9237BBF4-9EB6-457B-9CF1-DB59ABE86CBE}"/>
              </a:ext>
            </a:extLst>
          </p:cNvPr>
          <p:cNvSpPr txBox="1"/>
          <p:nvPr/>
        </p:nvSpPr>
        <p:spPr>
          <a:xfrm>
            <a:off x="1382232" y="5639744"/>
            <a:ext cx="76022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Large insurance companies (+150 employees) comprise 82% of the workforce. Medium insurance companies (+50-149 employees) comprise 8.8% of the workforce. Small insurance companies (1-49 employees) comprise 9.2% of the workforce. The bulk of employment is in large insurance companies.</a:t>
            </a:r>
            <a:endParaRPr lang="en-Z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5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18435"/>
            <a:ext cx="10799762" cy="8119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AD50CC-D1EA-4C0A-B160-26C237D3A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980" y="709303"/>
            <a:ext cx="9930719" cy="8210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Research @ INSETA – EMPLOYER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D89F3B-3C1F-4F2F-93BA-3B9AADE51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7332" y="7006698"/>
            <a:ext cx="2429946" cy="4024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B306987-0BA4-1840-8A25-D015BFAE9B30}" type="slidenum">
              <a:rPr lang="en-US" sz="1200" smtClean="0"/>
              <a:pPr>
                <a:spcAft>
                  <a:spcPts val="600"/>
                </a:spcAft>
              </a:pPr>
              <a:t>4</a:t>
            </a:fld>
            <a:endParaRPr lang="en-US" sz="12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E29AC79-0CAD-4DC8-AE84-9956F112EB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6131" y="1803400"/>
            <a:ext cx="6667500" cy="39528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EAA8E4C-8C0D-4A57-84F3-E5B23D17B0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887" y="5975635"/>
            <a:ext cx="7505700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662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18435"/>
            <a:ext cx="10799762" cy="8119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AD50CC-D1EA-4C0A-B160-26C237D3A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980" y="709303"/>
            <a:ext cx="9930719" cy="8210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Research @ INSETA – EMPLOYER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D89F3B-3C1F-4F2F-93BA-3B9AADE51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7332" y="7006698"/>
            <a:ext cx="2429946" cy="4024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B306987-0BA4-1840-8A25-D015BFAE9B30}" type="slidenum">
              <a:rPr lang="en-US" sz="1200" smtClean="0"/>
              <a:pPr>
                <a:spcAft>
                  <a:spcPts val="600"/>
                </a:spcAft>
              </a:pPr>
              <a:t>5</a:t>
            </a:fld>
            <a:endParaRPr lang="en-US" sz="12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0745B1-CD9F-47E3-89AE-433D552285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844" y="2098675"/>
            <a:ext cx="6696075" cy="33623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D8D984-324F-4772-812E-A363C5342B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844" y="5713080"/>
            <a:ext cx="7077075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917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18435"/>
            <a:ext cx="10799762" cy="8119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AD50CC-D1EA-4C0A-B160-26C237D3A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980" y="709303"/>
            <a:ext cx="9930719" cy="8210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3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Research @ INSETA – </a:t>
            </a:r>
            <a:r>
              <a:rPr lang="en-US" sz="3200" b="1" dirty="0">
                <a:solidFill>
                  <a:schemeClr val="bg1"/>
                </a:solidFill>
              </a:rPr>
              <a:t>AGE</a:t>
            </a:r>
            <a:endParaRPr lang="en-US" sz="32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D89F3B-3C1F-4F2F-93BA-3B9AADE51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7332" y="7006698"/>
            <a:ext cx="2429946" cy="4024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B306987-0BA4-1840-8A25-D015BFAE9B30}" type="slidenum">
              <a:rPr lang="en-US" sz="1200" smtClean="0"/>
              <a:pPr>
                <a:spcAft>
                  <a:spcPts val="600"/>
                </a:spcAft>
              </a:pPr>
              <a:t>6</a:t>
            </a:fld>
            <a:endParaRPr lang="en-US" sz="12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28821B-CFAF-4D4D-BA67-C5E93AEAF4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7069" y="2003425"/>
            <a:ext cx="6905625" cy="35528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18D01E2-92D5-4830-A70A-3FD84BD426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5181" y="5811610"/>
            <a:ext cx="6629400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500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18435"/>
            <a:ext cx="10799762" cy="8119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AD50CC-D1EA-4C0A-B160-26C237D3A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980" y="709303"/>
            <a:ext cx="9930719" cy="8210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3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Research @ INSETA – </a:t>
            </a:r>
            <a:r>
              <a:rPr lang="en-US" sz="3200" b="1" dirty="0">
                <a:solidFill>
                  <a:schemeClr val="bg1"/>
                </a:solidFill>
              </a:rPr>
              <a:t>MANAGERS </a:t>
            </a:r>
            <a:endParaRPr lang="en-US" sz="32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D89F3B-3C1F-4F2F-93BA-3B9AADE51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7332" y="7006698"/>
            <a:ext cx="2429946" cy="4024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B306987-0BA4-1840-8A25-D015BFAE9B30}" type="slidenum">
              <a:rPr lang="en-US" sz="1200" smtClean="0"/>
              <a:pPr>
                <a:spcAft>
                  <a:spcPts val="600"/>
                </a:spcAft>
              </a:pPr>
              <a:t>7</a:t>
            </a:fld>
            <a:endParaRPr lang="en-US" sz="12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9875AB-4255-4F24-B104-21E6BDFA8C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9419" y="5635098"/>
            <a:ext cx="7353300" cy="1371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C2F3995-2B81-4552-B779-D4432884B4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0556" y="2413673"/>
            <a:ext cx="6831961" cy="295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198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18435"/>
            <a:ext cx="10799762" cy="8119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AD50CC-D1EA-4C0A-B160-26C237D3A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980" y="709303"/>
            <a:ext cx="9930719" cy="8210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3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Research @ INSETA – PROFESSIONALS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D89F3B-3C1F-4F2F-93BA-3B9AADE51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7332" y="7006698"/>
            <a:ext cx="2429946" cy="4024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B306987-0BA4-1840-8A25-D015BFAE9B30}" type="slidenum">
              <a:rPr lang="en-US" sz="1200" smtClean="0"/>
              <a:pPr>
                <a:spcAft>
                  <a:spcPts val="600"/>
                </a:spcAft>
              </a:pPr>
              <a:t>8</a:t>
            </a:fld>
            <a:endParaRPr lang="en-US" sz="12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557340-9FD8-457F-8474-657BC93FAF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6068" y="6088592"/>
            <a:ext cx="7667625" cy="5524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28BACDC-BE7B-490B-9F25-F7A7CAC8ED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0431" y="2317750"/>
            <a:ext cx="643890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003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18435"/>
            <a:ext cx="10799762" cy="8119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AD50CC-D1EA-4C0A-B160-26C237D3A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980" y="709303"/>
            <a:ext cx="9930719" cy="8210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3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Research @ INSETA – EDUCATIONAL PROFILE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D89F3B-3C1F-4F2F-93BA-3B9AADE51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7332" y="7006698"/>
            <a:ext cx="2429946" cy="4024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B306987-0BA4-1840-8A25-D015BFAE9B30}" type="slidenum">
              <a:rPr lang="en-US" sz="1200" smtClean="0"/>
              <a:pPr>
                <a:spcAft>
                  <a:spcPts val="600"/>
                </a:spcAft>
              </a:pPr>
              <a:t>9</a:t>
            </a:fld>
            <a:endParaRPr lang="en-US" sz="12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41DB4E-023A-4E92-9E59-7454C5AC6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144" y="2151062"/>
            <a:ext cx="7229475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461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</TotalTime>
  <Words>485</Words>
  <Application>Microsoft Office PowerPoint</Application>
  <PresentationFormat>Custom</PresentationFormat>
  <Paragraphs>133</Paragraphs>
  <Slides>27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Wingdings</vt:lpstr>
      <vt:lpstr>Office Theme</vt:lpstr>
      <vt:lpstr>PowerPoint Presentation</vt:lpstr>
      <vt:lpstr>Background to Research @ INSETA</vt:lpstr>
      <vt:lpstr>Research @ INSETA – EMPLOYER DATA</vt:lpstr>
      <vt:lpstr>Research @ INSETA – EMPLOYER DATA</vt:lpstr>
      <vt:lpstr>Research @ INSETA – EMPLOYER DATA</vt:lpstr>
      <vt:lpstr>Research @ INSETA – AGE</vt:lpstr>
      <vt:lpstr>Research @ INSETA – MANAGERS </vt:lpstr>
      <vt:lpstr>Research @ INSETA – PROFESSIONALS</vt:lpstr>
      <vt:lpstr>Research @ INSETA – EDUCATIONAL PROFILE</vt:lpstr>
      <vt:lpstr>Research @ INSETA – Hard to Fill Vacancies</vt:lpstr>
      <vt:lpstr>National Scarce &amp; Critical Occupations 2019 - 2021</vt:lpstr>
      <vt:lpstr>PowerPoint Presentation</vt:lpstr>
      <vt:lpstr>PowerPoint Presentation</vt:lpstr>
      <vt:lpstr>CONSULTATIONS WITH THE SECTOR </vt:lpstr>
      <vt:lpstr>Age Profiles</vt:lpstr>
      <vt:lpstr>Age Profile over last 4 years </vt:lpstr>
      <vt:lpstr>Prioritise as a Business </vt:lpstr>
      <vt:lpstr>COVID 19 SURVEY RESULTS</vt:lpstr>
      <vt:lpstr>COVID SURVEY RESULTS</vt:lpstr>
      <vt:lpstr>ECONOMIC IMPACT OF COVID ON THE BUSINESS</vt:lpstr>
      <vt:lpstr>EXPECTATION OF EMPLOYEE RETRENCHMENTS</vt:lpstr>
      <vt:lpstr>PERCENTAGE OF WORKFORCE AFFECTED</vt:lpstr>
      <vt:lpstr>SKILLS DEV. AS A PRIORITY OF THE COMPANY OVER NEXT 12 MONTHS</vt:lpstr>
      <vt:lpstr>REASON</vt:lpstr>
      <vt:lpstr>TOP UP SKILLS NEEDED FOR STAFF</vt:lpstr>
      <vt:lpstr>SKILLS PRIORITIES OVER NEXT 12 MONTHS</vt:lpstr>
      <vt:lpstr>Research Team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Adeline Singh</dc:creator>
  <cp:lastModifiedBy>Adeline Singh</cp:lastModifiedBy>
  <cp:revision>4</cp:revision>
  <dcterms:created xsi:type="dcterms:W3CDTF">2020-06-21T23:03:09Z</dcterms:created>
  <dcterms:modified xsi:type="dcterms:W3CDTF">2020-06-22T08:58:55Z</dcterms:modified>
</cp:coreProperties>
</file>