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5"/>
  </p:notesMasterIdLst>
  <p:sldIdLst>
    <p:sldId id="256" r:id="rId2"/>
    <p:sldId id="291" r:id="rId3"/>
    <p:sldId id="263" r:id="rId4"/>
    <p:sldId id="284" r:id="rId5"/>
    <p:sldId id="265" r:id="rId6"/>
    <p:sldId id="266" r:id="rId7"/>
    <p:sldId id="290" r:id="rId8"/>
    <p:sldId id="277" r:id="rId9"/>
    <p:sldId id="276" r:id="rId10"/>
    <p:sldId id="278" r:id="rId11"/>
    <p:sldId id="279" r:id="rId12"/>
    <p:sldId id="280" r:id="rId13"/>
    <p:sldId id="283" r:id="rId14"/>
    <p:sldId id="281" r:id="rId15"/>
    <p:sldId id="282" r:id="rId16"/>
    <p:sldId id="304" r:id="rId17"/>
    <p:sldId id="299" r:id="rId18"/>
    <p:sldId id="303" r:id="rId19"/>
    <p:sldId id="297" r:id="rId20"/>
    <p:sldId id="300" r:id="rId21"/>
    <p:sldId id="294" r:id="rId22"/>
    <p:sldId id="259" r:id="rId23"/>
    <p:sldId id="30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F82E7-A6B4-4B41-9AE7-D990D1447D89}" type="datetimeFigureOut">
              <a:rPr lang="en-ZA" smtClean="0"/>
              <a:t>2020/08/03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A65BC-04C1-45C2-BC53-9279D71072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3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A65BC-04C1-45C2-BC53-9279D710725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522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A65BC-04C1-45C2-BC53-9279D710725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3717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A65BC-04C1-45C2-BC53-9279D7107255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957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56E5-AF32-4890-B0EC-2AB28377573C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A4FC-2D21-4303-ACE7-A3B349094A93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26C9-F31A-4B9D-9685-5910B78FD646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F1B-22F1-4902-A8B0-8D60F2E68DE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4006-5840-45CD-A6D6-93D5F726BEF6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85ED-EBC7-4681-BFA3-A4775C866EA8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A97B-07B3-4529-8288-B85E5A7017A5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F108-C569-41C2-B885-4989AF7CCD44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EBD1-6525-4A60-9F18-87335EFEC04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CBD2-C132-4E4C-8E60-2F3E2B1121D8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1C41-8D60-4FCF-BEF8-6BA698953154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ACF5-A934-434D-95E9-6DD872B535B2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D2DC-EF96-4A03-9276-AE2D08F55BE7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1090-9F63-4BE3-9423-B6C646B4B4C8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015-5816-4318-A9D9-FF9EB7906336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5529-8F6B-4E0E-B5C5-BEC40B0F35AD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29C0-4BE5-4BA6-9115-D25832A48F29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indwiz.com/" TargetMode="External"/><Relationship Id="rId2" Type="http://schemas.openxmlformats.org/officeDocument/2006/relationships/hyperlink" Target="mailto:tilly.inspired@gmail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illy.inspired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294" y="469856"/>
            <a:ext cx="7766936" cy="1646302"/>
          </a:xfrm>
        </p:spPr>
        <p:txBody>
          <a:bodyPr/>
          <a:lstStyle/>
          <a:p>
            <a:r>
              <a:rPr lang="en-US" dirty="0" err="1" smtClean="0"/>
              <a:t>Inseta</a:t>
            </a:r>
            <a:r>
              <a:rPr lang="en-US" dirty="0" smtClean="0"/>
              <a:t> Self Mastery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Becoming a self genius … </a:t>
            </a:r>
            <a:r>
              <a:rPr lang="en-US" sz="3200" dirty="0" smtClean="0"/>
              <a:t>  </a:t>
            </a:r>
            <a:endParaRPr lang="en-Z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39749"/>
            <a:ext cx="8168639" cy="1096899"/>
          </a:xfrm>
        </p:spPr>
        <p:txBody>
          <a:bodyPr>
            <a:normAutofit fontScale="25000" lnSpcReduction="20000"/>
          </a:bodyPr>
          <a:lstStyle/>
          <a:p>
            <a:r>
              <a:rPr lang="en-US" sz="6400" i="1" dirty="0" smtClean="0"/>
              <a:t>Tilly </a:t>
            </a:r>
            <a:r>
              <a:rPr lang="en-US" sz="6400" i="1" dirty="0" err="1" smtClean="0"/>
              <a:t>Govender</a:t>
            </a:r>
            <a:endParaRPr lang="en-US" sz="6400" i="1" dirty="0" smtClean="0"/>
          </a:p>
          <a:p>
            <a:r>
              <a:rPr lang="en-US" sz="6400" i="1" dirty="0" smtClean="0"/>
              <a:t>Professional Coach, Speaker and Trainer </a:t>
            </a:r>
          </a:p>
          <a:p>
            <a:r>
              <a:rPr lang="en-US" sz="6400" i="1" dirty="0" smtClean="0"/>
              <a:t>Certified by John Maxwell </a:t>
            </a:r>
          </a:p>
          <a:p>
            <a:r>
              <a:rPr lang="en-US" sz="6400" i="1" dirty="0" err="1" smtClean="0"/>
              <a:t>Mindwiz</a:t>
            </a:r>
            <a:r>
              <a:rPr lang="en-US" sz="6400" i="1" dirty="0" smtClean="0"/>
              <a:t> Transformation Academy</a:t>
            </a:r>
          </a:p>
          <a:p>
            <a:r>
              <a:rPr lang="en-US" sz="6400" i="1" dirty="0" smtClean="0"/>
              <a:t>www.themindwiz.com </a:t>
            </a:r>
          </a:p>
          <a:p>
            <a:endParaRPr lang="en-ZA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1" y="2395291"/>
            <a:ext cx="234855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5280"/>
            <a:ext cx="8596668" cy="589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of Pain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1163320"/>
            <a:ext cx="8596668" cy="46392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spc="1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1600" b="1" i="1" spc="100" dirty="0" smtClean="0">
                <a:solidFill>
                  <a:srgbClr val="7030A0"/>
                </a:solidFill>
                <a:cs typeface="Times New Roman" pitchFamily="18" charset="0"/>
              </a:rPr>
              <a:t>                                                                                                       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7030A0"/>
                </a:solidFill>
              </a:rPr>
              <a:t>The Pain </a:t>
            </a:r>
            <a:r>
              <a:rPr lang="en-US" sz="1600" b="1" dirty="0" smtClean="0">
                <a:solidFill>
                  <a:srgbClr val="7030A0"/>
                </a:solidFill>
              </a:rPr>
              <a:t>File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pain of Bad Health – </a:t>
            </a:r>
            <a:r>
              <a:rPr lang="en-US" sz="1600" i="1" dirty="0">
                <a:latin typeface="Segoe Print" panose="02000600000000000000" pitchFamily="2" charset="0"/>
              </a:rPr>
              <a:t>“I lost what I thought I would always have”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pain of Hard Decisions – </a:t>
            </a:r>
            <a:r>
              <a:rPr lang="en-US" sz="1600" i="1" dirty="0">
                <a:latin typeface="Segoe Print" panose="02000600000000000000" pitchFamily="2" charset="0"/>
              </a:rPr>
              <a:t>“You can’t make everyone happy”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pain of Financial Loss – </a:t>
            </a:r>
            <a:r>
              <a:rPr lang="en-US" sz="1600" i="1" dirty="0">
                <a:latin typeface="Segoe Print" panose="02000600000000000000" pitchFamily="2" charset="0"/>
              </a:rPr>
              <a:t>“If I could only get that back”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pain of Relationship Losses – </a:t>
            </a:r>
            <a:r>
              <a:rPr lang="en-US" sz="1600" i="1" dirty="0">
                <a:latin typeface="Segoe Print" panose="02000600000000000000" pitchFamily="2" charset="0"/>
              </a:rPr>
              <a:t>“Some people will go in a different direction </a:t>
            </a:r>
            <a:r>
              <a:rPr lang="en-US" sz="1600" i="1" dirty="0" err="1" smtClean="0">
                <a:latin typeface="Segoe Print" panose="02000600000000000000" pitchFamily="2" charset="0"/>
              </a:rPr>
              <a:t>thanI</a:t>
            </a:r>
            <a:r>
              <a:rPr lang="en-US" sz="1600" i="1" dirty="0" smtClean="0">
                <a:latin typeface="Segoe Print" panose="02000600000000000000" pitchFamily="2" charset="0"/>
              </a:rPr>
              <a:t>”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pain of Not Being Number One – </a:t>
            </a:r>
            <a:r>
              <a:rPr lang="en-US" sz="1600" i="1" dirty="0">
                <a:latin typeface="Segoe Print" panose="02000600000000000000" pitchFamily="2" charset="0"/>
              </a:rPr>
              <a:t>“I deserve to be there</a:t>
            </a:r>
            <a:r>
              <a:rPr lang="en-US" sz="1600" i="1" dirty="0" smtClean="0">
                <a:latin typeface="Segoe Print" panose="02000600000000000000" pitchFamily="2" charset="0"/>
              </a:rPr>
              <a:t>”              </a:t>
            </a:r>
            <a:endParaRPr lang="en-US" sz="1600" i="1" dirty="0">
              <a:latin typeface="Segoe Print" panose="020006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pain of Traveling – </a:t>
            </a:r>
            <a:r>
              <a:rPr lang="en-US" sz="1600" i="1" dirty="0">
                <a:latin typeface="Segoe Print" panose="02000600000000000000" pitchFamily="2" charset="0"/>
              </a:rPr>
              <a:t>“When I am away, I feel ….”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The pain of Responsibility – </a:t>
            </a:r>
            <a:r>
              <a:rPr lang="en-US" sz="1600" i="1" dirty="0">
                <a:latin typeface="Segoe Print" panose="02000600000000000000" pitchFamily="2" charset="0"/>
              </a:rPr>
              <a:t>“They expect so much from </a:t>
            </a:r>
            <a:r>
              <a:rPr lang="en-US" sz="1600" i="1" dirty="0" smtClean="0">
                <a:latin typeface="Segoe Print" panose="02000600000000000000" pitchFamily="2" charset="0"/>
              </a:rPr>
              <a:t>me</a:t>
            </a:r>
            <a:endParaRPr lang="en-ZA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" y="609600"/>
            <a:ext cx="8501842" cy="741680"/>
          </a:xfrm>
        </p:spPr>
        <p:txBody>
          <a:bodyPr/>
          <a:lstStyle/>
          <a:p>
            <a:r>
              <a:rPr lang="en-US" dirty="0" smtClean="0"/>
              <a:t>Law of Pain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1554480"/>
            <a:ext cx="8501842" cy="448688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</a:rPr>
              <a:t>Turn Your Pain Into Gain – Choice Is Yours</a:t>
            </a:r>
            <a:r>
              <a:rPr lang="en-US" b="1" dirty="0" smtClean="0">
                <a:solidFill>
                  <a:srgbClr val="7030A0"/>
                </a:solidFill>
              </a:rPr>
              <a:t>.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spc="1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“Life </a:t>
            </a:r>
            <a:r>
              <a:rPr lang="en-US" b="1" i="1" spc="100" dirty="0">
                <a:solidFill>
                  <a:schemeClr val="tx1"/>
                </a:solidFill>
                <a:cs typeface="Times New Roman" pitchFamily="18" charset="0"/>
              </a:rPr>
              <a:t>begins at the </a:t>
            </a:r>
            <a:r>
              <a:rPr lang="en-US" b="1" i="1" spc="100" dirty="0" smtClean="0">
                <a:solidFill>
                  <a:schemeClr val="tx1"/>
                </a:solidFill>
                <a:cs typeface="Times New Roman" pitchFamily="18" charset="0"/>
              </a:rPr>
              <a:t>end                      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                                                                                                        </a:t>
            </a:r>
            <a:endParaRPr lang="en-US" b="1" i="1" spc="1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lvl="0" indent="0" algn="ctr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b="1" i="1" spc="100" dirty="0">
                <a:solidFill>
                  <a:schemeClr val="tx1"/>
                </a:solidFill>
                <a:cs typeface="Times New Roman" pitchFamily="18" charset="0"/>
              </a:rPr>
              <a:t>of your comfort zone</a:t>
            </a:r>
            <a:r>
              <a:rPr lang="en-US" b="1" i="1" spc="100" dirty="0" smtClean="0">
                <a:solidFill>
                  <a:schemeClr val="tx1"/>
                </a:solidFill>
                <a:cs typeface="Times New Roman" pitchFamily="18" charset="0"/>
              </a:rPr>
              <a:t>”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Choose a positive life stance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i="1" dirty="0">
                <a:latin typeface="Segoe Print" panose="02000600000000000000" pitchFamily="2" charset="0"/>
              </a:rPr>
              <a:t>	Decide that life is basically </a:t>
            </a:r>
            <a:r>
              <a:rPr lang="en-US" sz="1900" i="1" dirty="0" smtClean="0">
                <a:latin typeface="Segoe Print" panose="02000600000000000000" pitchFamily="2" charset="0"/>
              </a:rPr>
              <a:t>good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i="1" dirty="0">
              <a:latin typeface="Segoe Print" panose="020006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Embrace ad develop creativity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i="1" dirty="0">
                <a:latin typeface="Segoe Print" panose="02000600000000000000" pitchFamily="2" charset="0"/>
              </a:rPr>
              <a:t>	Being creative will often show you the </a:t>
            </a:r>
            <a:r>
              <a:rPr lang="en-US" sz="1900" i="1" dirty="0" smtClean="0">
                <a:latin typeface="Segoe Print" panose="02000600000000000000" pitchFamily="2" charset="0"/>
              </a:rPr>
              <a:t>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i="1" dirty="0">
              <a:latin typeface="Segoe Print" panose="020006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Embrace the value of bad experiences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i="1" dirty="0">
                <a:latin typeface="Segoe Print" panose="02000600000000000000" pitchFamily="2" charset="0"/>
              </a:rPr>
              <a:t>	We all face difficulties, but we do not all learn from </a:t>
            </a:r>
            <a:r>
              <a:rPr lang="en-US" sz="1900" i="1" dirty="0" smtClean="0">
                <a:latin typeface="Segoe Print" panose="02000600000000000000" pitchFamily="2" charset="0"/>
              </a:rPr>
              <a:t>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i="1" dirty="0">
              <a:latin typeface="Segoe Print" panose="020006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Make good changes after bad </a:t>
            </a:r>
            <a:r>
              <a:rPr lang="en-US" sz="1900" dirty="0" smtClean="0"/>
              <a:t>experiences                                                            </a:t>
            </a:r>
            <a:endParaRPr lang="en-US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i="1" dirty="0">
                <a:latin typeface="Segoe Print" panose="02000600000000000000" pitchFamily="2" charset="0"/>
              </a:rPr>
              <a:t>	Release </a:t>
            </a:r>
            <a:r>
              <a:rPr lang="en-US" sz="1900" i="1" dirty="0" smtClean="0">
                <a:latin typeface="Segoe Print" panose="02000600000000000000" pitchFamily="2" charset="0"/>
              </a:rPr>
              <a:t>resentment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i="1" dirty="0">
              <a:latin typeface="Segoe Print" panose="020006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Take responsibility for your </a:t>
            </a:r>
            <a:r>
              <a:rPr lang="en-US" sz="1900" dirty="0" smtClean="0"/>
              <a:t>life                                                </a:t>
            </a:r>
            <a:endParaRPr lang="en-US" sz="19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i="1" dirty="0">
                <a:latin typeface="Segoe Print" panose="02000600000000000000" pitchFamily="2" charset="0"/>
              </a:rPr>
              <a:t>	Victim or victor?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i="1" dirty="0" smtClean="0">
              <a:latin typeface="Segoe Print" panose="020006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truth about being accountable and responsible for one’s life is that very few are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Mindwiz</a:t>
            </a:r>
            <a:r>
              <a:rPr lang="en-US" dirty="0" smtClean="0"/>
              <a:t>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Neale_Walsch.jpg">
            <a:extLst>
              <a:ext uri="{FF2B5EF4-FFF2-40B4-BE49-F238E27FC236}">
                <a16:creationId xmlns:a16="http://schemas.microsoft.com/office/drawing/2014/main" xmlns="" id="{9B838F69-1CEB-4135-A728-5C82AB638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3202" y="154940"/>
            <a:ext cx="1320800" cy="1651000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953202" y="1663938"/>
            <a:ext cx="16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Neale </a:t>
            </a:r>
            <a:r>
              <a:rPr lang="en-US" b="1" dirty="0" err="1">
                <a:cs typeface="Times New Roman" pitchFamily="18" charset="0"/>
              </a:rPr>
              <a:t>Walsch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8" name="Picture 7" descr="Pain-Gain.png">
            <a:extLst>
              <a:ext uri="{FF2B5EF4-FFF2-40B4-BE49-F238E27FC236}">
                <a16:creationId xmlns:a16="http://schemas.microsoft.com/office/drawing/2014/main" xmlns="" id="{B9045304-D227-49F1-92E9-408DBB20EC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2350" y="4042659"/>
            <a:ext cx="1625201" cy="105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04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" y="609600"/>
            <a:ext cx="8501842" cy="741680"/>
          </a:xfrm>
        </p:spPr>
        <p:txBody>
          <a:bodyPr/>
          <a:lstStyle/>
          <a:p>
            <a:r>
              <a:rPr lang="en-US" dirty="0" smtClean="0"/>
              <a:t>Law of Pain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1554481"/>
            <a:ext cx="8501842" cy="448688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</a:rPr>
              <a:t>Turn Your Pain Into Gain – Choice Is Yours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Choose a positive life stance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latin typeface="Segoe Print" panose="02000600000000000000" pitchFamily="2" charset="0"/>
              </a:rPr>
              <a:t>	</a:t>
            </a:r>
            <a:r>
              <a:rPr lang="en-US" sz="1600" i="1" dirty="0">
                <a:latin typeface="Segoe Print" panose="02000600000000000000" pitchFamily="2" charset="0"/>
              </a:rPr>
              <a:t>Decide that life is basically good</a:t>
            </a:r>
            <a:endParaRPr lang="en-US" sz="1400" i="1" dirty="0">
              <a:latin typeface="Segoe Print" panose="020006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Embrace </a:t>
            </a:r>
            <a:r>
              <a:rPr lang="en-US" dirty="0" smtClean="0"/>
              <a:t>and </a:t>
            </a:r>
            <a:r>
              <a:rPr lang="en-US" dirty="0"/>
              <a:t>develop creativity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dirty="0">
                <a:latin typeface="Segoe Print" panose="02000600000000000000" pitchFamily="2" charset="0"/>
              </a:rPr>
              <a:t>	</a:t>
            </a:r>
            <a:r>
              <a:rPr lang="en-US" sz="1600" i="1" dirty="0">
                <a:latin typeface="Segoe Print" panose="02000600000000000000" pitchFamily="2" charset="0"/>
              </a:rPr>
              <a:t>Being creative will often show you the way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Embrace the value of bad experiences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latin typeface="Segoe Print" panose="02000600000000000000" pitchFamily="2" charset="0"/>
              </a:rPr>
              <a:t>	</a:t>
            </a:r>
            <a:r>
              <a:rPr lang="en-US" sz="1400" i="1" dirty="0">
                <a:latin typeface="Segoe Print" panose="02000600000000000000" pitchFamily="2" charset="0"/>
              </a:rPr>
              <a:t>We all face difficulties, but we do not all learn from them</a:t>
            </a:r>
            <a:endParaRPr lang="en-US" sz="1600" i="1" dirty="0">
              <a:latin typeface="Segoe Print" panose="020006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Make good changes after bad experiences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latin typeface="Segoe Print" panose="02000600000000000000" pitchFamily="2" charset="0"/>
              </a:rPr>
              <a:t>	</a:t>
            </a:r>
            <a:r>
              <a:rPr lang="en-US" sz="1600" i="1" dirty="0">
                <a:latin typeface="Segoe Print" panose="02000600000000000000" pitchFamily="2" charset="0"/>
              </a:rPr>
              <a:t>Release resentment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Take responsibility for your life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latin typeface="Segoe Print" panose="02000600000000000000" pitchFamily="2" charset="0"/>
              </a:rPr>
              <a:t>	</a:t>
            </a:r>
            <a:r>
              <a:rPr lang="en-US" sz="1600" i="1" dirty="0">
                <a:latin typeface="Segoe Print" panose="02000600000000000000" pitchFamily="2" charset="0"/>
              </a:rPr>
              <a:t>Victim or victor?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dirty="0" smtClean="0">
              <a:latin typeface="Segoe Print" panose="020006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dirty="0">
              <a:latin typeface="Segoe Print" panose="020006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dirty="0">
              <a:latin typeface="Segoe Print" panose="020006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</a:rPr>
              <a:t>The truth about being accountable and responsible for one’s life is that very few are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79467"/>
            <a:ext cx="8596668" cy="1015653"/>
          </a:xfrm>
        </p:spPr>
        <p:txBody>
          <a:bodyPr/>
          <a:lstStyle/>
          <a:p>
            <a:r>
              <a:rPr lang="en-US" dirty="0" smtClean="0"/>
              <a:t>Law of the Rubber Band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620451"/>
          </a:xfrm>
        </p:spPr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sz="2800" b="1" i="1" dirty="0" smtClean="0"/>
              <a:t>      “</a:t>
            </a:r>
            <a:r>
              <a:rPr lang="en-US" sz="2800" b="1" i="1" dirty="0"/>
              <a:t>Growth Stops When You Lose the Tension </a:t>
            </a:r>
            <a:r>
              <a:rPr lang="en-US" sz="2800" b="1" i="1" dirty="0" smtClean="0"/>
              <a:t> </a:t>
            </a:r>
          </a:p>
          <a:p>
            <a:pPr marL="0" indent="0">
              <a:buNone/>
            </a:pPr>
            <a:r>
              <a:rPr lang="en-US" sz="2800" b="1" i="1" dirty="0"/>
              <a:t> </a:t>
            </a:r>
            <a:r>
              <a:rPr lang="en-US" sz="2800" b="1" i="1" dirty="0" smtClean="0"/>
              <a:t>      Between </a:t>
            </a:r>
            <a:r>
              <a:rPr lang="en-US" sz="2800" b="1" i="1" dirty="0"/>
              <a:t>Where You Are and </a:t>
            </a:r>
            <a:endParaRPr lang="en-US" sz="2800" b="1" i="1" dirty="0" smtClean="0"/>
          </a:p>
          <a:p>
            <a:pPr marL="0" indent="0">
              <a:buNone/>
            </a:pPr>
            <a:r>
              <a:rPr lang="en-US" sz="2800" b="1" i="1" dirty="0" smtClean="0"/>
              <a:t>       Where </a:t>
            </a:r>
            <a:r>
              <a:rPr lang="en-US" sz="2800" b="1" i="1" dirty="0"/>
              <a:t>You Could Be”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704" y="142240"/>
            <a:ext cx="8596668" cy="782320"/>
          </a:xfrm>
        </p:spPr>
        <p:txBody>
          <a:bodyPr/>
          <a:lstStyle/>
          <a:p>
            <a:r>
              <a:rPr lang="en-US" dirty="0" smtClean="0"/>
              <a:t>Law of the </a:t>
            </a:r>
            <a:r>
              <a:rPr lang="en-US" dirty="0" err="1" smtClean="0"/>
              <a:t>Rubberband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18" y="1178364"/>
            <a:ext cx="8596668" cy="388077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Growth stops when you lose the tension between where you are and where you could </a:t>
            </a:r>
            <a:r>
              <a:rPr lang="en-US" b="1" dirty="0" smtClean="0">
                <a:solidFill>
                  <a:srgbClr val="7030A0"/>
                </a:solidFill>
              </a:rPr>
              <a:t>be …</a:t>
            </a:r>
            <a:endParaRPr lang="en-US" b="1" dirty="0">
              <a:solidFill>
                <a:srgbClr val="7030A0"/>
              </a:solidFill>
            </a:endParaRP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rubber band.jpg">
            <a:extLst>
              <a:ext uri="{FF2B5EF4-FFF2-40B4-BE49-F238E27FC236}">
                <a16:creationId xmlns:a16="http://schemas.microsoft.com/office/drawing/2014/main" xmlns="" id="{77B47541-7AD0-4492-A162-30648887DC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9525" y="2184400"/>
            <a:ext cx="5638799" cy="3709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042160" y="2275840"/>
            <a:ext cx="1859280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you are 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5720324" y="2184400"/>
            <a:ext cx="1859280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your could be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66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609600"/>
            <a:ext cx="8806642" cy="670560"/>
          </a:xfrm>
        </p:spPr>
        <p:txBody>
          <a:bodyPr/>
          <a:lstStyle/>
          <a:p>
            <a:r>
              <a:rPr lang="en-US" dirty="0" smtClean="0"/>
              <a:t>Law of the Rubber Band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463041"/>
            <a:ext cx="8806642" cy="45783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Life is a Series of Stretches – Time to </a:t>
            </a:r>
            <a:r>
              <a:rPr lang="en-US" dirty="0" smtClean="0">
                <a:solidFill>
                  <a:srgbClr val="7030A0"/>
                </a:solidFill>
              </a:rPr>
              <a:t>Stretch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“ God’s gift to us :  potential.  Our gift to God developing it!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Few People Ever Want To Be </a:t>
            </a:r>
            <a:r>
              <a:rPr lang="en-US" dirty="0" smtClean="0"/>
              <a:t>Stretched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Avoid Settling For The Status Quo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Stretching Is An “Inside” </a:t>
            </a:r>
            <a:r>
              <a:rPr lang="en-US" dirty="0" smtClean="0"/>
              <a:t>Job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Stretching Always Requires Change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Stretching Sets You Apart From Others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Stretching Can Become A Lifestyle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Stretching Gives You A Shot At Significance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609600"/>
            <a:ext cx="8806642" cy="670560"/>
          </a:xfrm>
        </p:spPr>
        <p:txBody>
          <a:bodyPr/>
          <a:lstStyle/>
          <a:p>
            <a:r>
              <a:rPr lang="en-US" dirty="0" smtClean="0"/>
              <a:t>The tragedy of being average ….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463041"/>
            <a:ext cx="8806642" cy="45783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lvl="1"/>
            <a:r>
              <a:rPr lang="en-US" dirty="0" smtClean="0"/>
              <a:t>Too many people are prepared to settle for average in life… is that bad?</a:t>
            </a:r>
          </a:p>
          <a:p>
            <a:pPr lvl="1"/>
            <a:r>
              <a:rPr lang="en-US" dirty="0" smtClean="0"/>
              <a:t>Read this description written by Edmund  </a:t>
            </a:r>
            <a:r>
              <a:rPr lang="en-US" dirty="0" err="1" smtClean="0"/>
              <a:t>Gaudet</a:t>
            </a:r>
            <a:r>
              <a:rPr lang="en-US" dirty="0" smtClean="0"/>
              <a:t>, and then you decide 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 Average” is the top of the bottom, the best of the worst, the bottom of the top, the worst of the best.  Which of these are you?</a:t>
            </a:r>
          </a:p>
          <a:p>
            <a:pPr lvl="1"/>
            <a:r>
              <a:rPr lang="en-US" dirty="0" smtClean="0"/>
              <a:t>“Average” means being the run-of-the-mill, mediocre, </a:t>
            </a:r>
            <a:r>
              <a:rPr lang="en-US" dirty="0" err="1" smtClean="0"/>
              <a:t>insignifican</a:t>
            </a:r>
            <a:r>
              <a:rPr lang="en-US" dirty="0" smtClean="0"/>
              <a:t>, an also-ran, a nonentity.</a:t>
            </a:r>
          </a:p>
          <a:p>
            <a:pPr lvl="1"/>
            <a:r>
              <a:rPr lang="en-US" dirty="0" smtClean="0"/>
              <a:t>Being “</a:t>
            </a:r>
            <a:r>
              <a:rPr lang="en-US" dirty="0" err="1" smtClean="0"/>
              <a:t>average”is</a:t>
            </a:r>
            <a:r>
              <a:rPr lang="en-US" dirty="0" smtClean="0"/>
              <a:t> the lazy person’s cop-out: it’s lacking the guts to take a stand in life; it’s living by default.</a:t>
            </a:r>
          </a:p>
          <a:p>
            <a:pPr lvl="1"/>
            <a:r>
              <a:rPr lang="en-US" dirty="0" smtClean="0"/>
              <a:t>Being “average” is to take up space for no purpose; to take the trip through life, but never to pay the fare; to return no interest for God’s investment in you.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" y="394635"/>
            <a:ext cx="8576197" cy="515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Becoming a Self Genius …</a:t>
            </a:r>
            <a:r>
              <a:rPr lang="en-US" sz="2000" i="1" dirty="0" smtClean="0">
                <a:solidFill>
                  <a:srgbClr val="7030A0"/>
                </a:solidFill>
              </a:rPr>
              <a:t>affording you the best chance of </a:t>
            </a:r>
            <a:r>
              <a:rPr lang="en-US" sz="2200" i="1" dirty="0" smtClean="0">
                <a:solidFill>
                  <a:srgbClr val="7030A0"/>
                </a:solidFill>
              </a:rPr>
              <a:t>becoming the person you were created to be ! </a:t>
            </a:r>
            <a:br>
              <a:rPr lang="en-US" sz="2200" i="1" dirty="0" smtClean="0">
                <a:solidFill>
                  <a:srgbClr val="7030A0"/>
                </a:solidFill>
              </a:rPr>
            </a:br>
            <a:r>
              <a:rPr lang="en-US" i="1" dirty="0">
                <a:solidFill>
                  <a:srgbClr val="7030A0"/>
                </a:solidFill>
              </a:rPr>
              <a:t/>
            </a:r>
            <a:br>
              <a:rPr lang="en-US" i="1" dirty="0">
                <a:solidFill>
                  <a:srgbClr val="7030A0"/>
                </a:solidFill>
              </a:rPr>
            </a:br>
            <a:r>
              <a:rPr lang="en-US" dirty="0" smtClean="0"/>
              <a:t>Foundational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Building Block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Penthouse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Mastermind Classes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https://www.themindwiz.com</a:t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7723" y="1052702"/>
            <a:ext cx="3622468" cy="54960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Certification from John Maxwell </a:t>
            </a:r>
            <a:br>
              <a:rPr lang="en-US" dirty="0" smtClean="0"/>
            </a:b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497" y="1930400"/>
            <a:ext cx="502303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9700"/>
            <a:ext cx="8700346" cy="1388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Becoming a Self Genius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 3 MODULES   </a:t>
            </a:r>
            <a:br>
              <a:rPr lang="en-US" sz="1800" dirty="0" smtClean="0"/>
            </a:br>
            <a:r>
              <a:rPr lang="en-US" sz="1800" dirty="0"/>
              <a:t> </a:t>
            </a:r>
            <a:r>
              <a:rPr lang="en-US" sz="1800" dirty="0" smtClean="0"/>
              <a:t>8 WEEKS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Next intake 2  September 2020</a:t>
            </a:r>
            <a:r>
              <a:rPr lang="en-US" dirty="0" smtClean="0"/>
              <a:t/>
            </a:r>
            <a:br>
              <a:rPr lang="en-US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99920"/>
            <a:ext cx="8652103" cy="4506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Learn, live and lead the 15 </a:t>
            </a:r>
            <a:r>
              <a:rPr lang="en-US" dirty="0"/>
              <a:t>invaluable </a:t>
            </a:r>
            <a:r>
              <a:rPr lang="en-US" dirty="0" smtClean="0"/>
              <a:t>laws of growth  that will transform your life!  </a:t>
            </a:r>
          </a:p>
          <a:p>
            <a:r>
              <a:rPr lang="en-US" dirty="0"/>
              <a:t>Unlock your “E and E” factor (energy and excellence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Unveil </a:t>
            </a:r>
            <a:r>
              <a:rPr lang="en-US" dirty="0"/>
              <a:t>your true brilliance and magnificence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World </a:t>
            </a:r>
            <a:r>
              <a:rPr lang="en-US" dirty="0"/>
              <a:t>class self-transformative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 International certification </a:t>
            </a:r>
            <a:r>
              <a:rPr lang="en-US" dirty="0"/>
              <a:t>from John </a:t>
            </a:r>
            <a:r>
              <a:rPr lang="en-US" dirty="0" smtClean="0"/>
              <a:t>Maxwell</a:t>
            </a:r>
          </a:p>
          <a:p>
            <a:r>
              <a:rPr lang="en-US" dirty="0" smtClean="0"/>
              <a:t>all </a:t>
            </a:r>
            <a:r>
              <a:rPr lang="en-US" dirty="0"/>
              <a:t>in the safe haven and support of like-minded individuals sharing </a:t>
            </a:r>
            <a:r>
              <a:rPr lang="en-US" dirty="0" smtClean="0"/>
              <a:t>this journey </a:t>
            </a:r>
            <a:r>
              <a:rPr lang="en-US" dirty="0"/>
              <a:t>with you in a mastermind class.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5" y="394635"/>
            <a:ext cx="8576197" cy="515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Becoming a Self Genius …</a:t>
            </a:r>
            <a:r>
              <a:rPr lang="en-US" sz="2000" i="1" dirty="0" smtClean="0">
                <a:solidFill>
                  <a:srgbClr val="7030A0"/>
                </a:solidFill>
              </a:rPr>
              <a:t>affording you the best chance of </a:t>
            </a:r>
            <a:r>
              <a:rPr lang="en-US" sz="2200" i="1" dirty="0" smtClean="0">
                <a:solidFill>
                  <a:srgbClr val="7030A0"/>
                </a:solidFill>
              </a:rPr>
              <a:t>becoming the person you were created to be !</a:t>
            </a:r>
            <a:br>
              <a:rPr lang="en-US" sz="2200" i="1" dirty="0" smtClean="0">
                <a:solidFill>
                  <a:srgbClr val="7030A0"/>
                </a:solidFill>
              </a:rPr>
            </a:br>
            <a:r>
              <a:rPr lang="en-US" i="1" dirty="0">
                <a:solidFill>
                  <a:srgbClr val="7030A0"/>
                </a:solidFill>
              </a:rPr>
              <a:t/>
            </a:r>
            <a:br>
              <a:rPr lang="en-US" i="1" dirty="0">
                <a:solidFill>
                  <a:srgbClr val="7030A0"/>
                </a:solidFill>
              </a:rPr>
            </a:br>
            <a:r>
              <a:rPr lang="en-US" dirty="0" smtClean="0"/>
              <a:t>Foundational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Building Block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Penthouse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Mastermind Classes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https://www.themindwiz.com</a:t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9864" y="1361975"/>
            <a:ext cx="3622468" cy="54960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9881"/>
            <a:ext cx="9413507" cy="108765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Going to be the change you want be 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1127760"/>
            <a:ext cx="8647825" cy="51831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8000" dirty="0" smtClean="0"/>
              <a:t>Self Awareness </a:t>
            </a:r>
          </a:p>
          <a:p>
            <a:r>
              <a:rPr lang="en-US" sz="8000" dirty="0" smtClean="0"/>
              <a:t>Character building </a:t>
            </a:r>
          </a:p>
          <a:p>
            <a:r>
              <a:rPr lang="en-US" sz="8000" dirty="0" smtClean="0"/>
              <a:t>Skills Enhancement </a:t>
            </a:r>
          </a:p>
          <a:p>
            <a:r>
              <a:rPr lang="en-US" sz="8000" dirty="0" smtClean="0"/>
              <a:t>Relationships </a:t>
            </a:r>
          </a:p>
          <a:p>
            <a:endParaRPr lang="en-US" sz="8000" dirty="0" smtClean="0"/>
          </a:p>
          <a:p>
            <a:pPr marL="0" indent="0">
              <a:buNone/>
            </a:pPr>
            <a:r>
              <a:rPr lang="en-US" sz="8000" dirty="0"/>
              <a:t> </a:t>
            </a:r>
            <a:r>
              <a:rPr lang="en-US" sz="8000" i="1" dirty="0" smtClean="0">
                <a:solidFill>
                  <a:srgbClr val="7030A0"/>
                </a:solidFill>
              </a:rPr>
              <a:t>Clarity  Energy Vibrancy Confidence …. </a:t>
            </a:r>
          </a:p>
          <a:p>
            <a:pPr marL="0" indent="0">
              <a:buNone/>
            </a:pPr>
            <a:r>
              <a:rPr lang="en-US" sz="8000" dirty="0" smtClean="0"/>
              <a:t>      </a:t>
            </a: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   Course focuses on building the following skills:</a:t>
            </a:r>
            <a:endParaRPr lang="en-US" sz="8000" dirty="0"/>
          </a:p>
          <a:p>
            <a:r>
              <a:rPr lang="en-US" sz="8000" dirty="0" smtClean="0"/>
              <a:t>Decisiveness – gain absolute clarity of mind and make better decisions</a:t>
            </a:r>
          </a:p>
          <a:p>
            <a:r>
              <a:rPr lang="en-US" sz="8000" dirty="0" smtClean="0"/>
              <a:t>Collaborative Thinking – increase productivity, performance and profit</a:t>
            </a:r>
          </a:p>
          <a:p>
            <a:r>
              <a:rPr lang="en-US" sz="7200" dirty="0" smtClean="0"/>
              <a:t>Emotional Intelligence </a:t>
            </a:r>
            <a:endParaRPr lang="en-US" sz="7200" dirty="0"/>
          </a:p>
          <a:p>
            <a:r>
              <a:rPr lang="en-US" sz="7200" dirty="0" smtClean="0"/>
              <a:t>Adaptation</a:t>
            </a:r>
          </a:p>
          <a:p>
            <a:r>
              <a:rPr lang="en-US" sz="7200" dirty="0" smtClean="0"/>
              <a:t>Creativity</a:t>
            </a:r>
            <a:endParaRPr lang="en-US" sz="72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Special Gift to you ….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9529"/>
            <a:ext cx="8596668" cy="465183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special gift to you …. </a:t>
            </a:r>
            <a:r>
              <a:rPr lang="en-US" dirty="0" smtClean="0"/>
              <a:t>discount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Becoming a Self </a:t>
            </a:r>
            <a:r>
              <a:rPr lang="en-US" dirty="0" smtClean="0"/>
              <a:t>Genius </a:t>
            </a:r>
            <a:r>
              <a:rPr lang="en-US" dirty="0"/>
              <a:t>(value </a:t>
            </a:r>
            <a:r>
              <a:rPr lang="en-US" dirty="0" smtClean="0"/>
              <a:t>R9997)  over 8 weeks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NOW    R 4997  …..  First intake 3 September 2020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    </a:t>
            </a:r>
            <a:r>
              <a:rPr lang="en-US" dirty="0" smtClean="0">
                <a:solidFill>
                  <a:schemeClr val="accent5"/>
                </a:solidFill>
                <a:hlinkClick r:id="rId2"/>
              </a:rPr>
              <a:t>tilly.inspired@gmail.com</a:t>
            </a: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    </a:t>
            </a:r>
            <a:r>
              <a:rPr lang="en-US" dirty="0" smtClean="0">
                <a:solidFill>
                  <a:schemeClr val="accent5"/>
                </a:solidFill>
                <a:hlinkClick r:id="rId3"/>
              </a:rPr>
              <a:t>https://www.themindwiz.com</a:t>
            </a: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/>
              <a:t>I</a:t>
            </a:r>
            <a:r>
              <a:rPr lang="en-US" dirty="0" smtClean="0"/>
              <a:t>nternational Certification of completion from John Maxwell</a:t>
            </a:r>
          </a:p>
          <a:p>
            <a:endParaRPr lang="en-US" dirty="0"/>
          </a:p>
          <a:p>
            <a:r>
              <a:rPr lang="en-US" dirty="0" smtClean="0"/>
              <a:t>Coaching services </a:t>
            </a:r>
          </a:p>
          <a:p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Questions</a:t>
            </a:r>
            <a:endParaRPr lang="en-ZA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44CC98D7-F343-4DC3-9FDD-7267E6FE9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56" y="3029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….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4683"/>
            <a:ext cx="8596668" cy="44366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Remember you are beautiful, resourceful, you have limitless power and a reservoir of potential!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Tap into your true magnificence !</a:t>
            </a:r>
            <a:endParaRPr lang="en-ZA" sz="2400" dirty="0">
              <a:solidFill>
                <a:srgbClr val="7030A0"/>
              </a:solidFill>
            </a:endParaRP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  Love you all ….</a:t>
            </a:r>
            <a:endParaRPr lang="en-ZA" sz="24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4" y="609600"/>
            <a:ext cx="8520967" cy="842682"/>
          </a:xfrm>
        </p:spPr>
        <p:txBody>
          <a:bodyPr/>
          <a:lstStyle/>
          <a:p>
            <a:r>
              <a:rPr lang="en-US" dirty="0" smtClean="0"/>
              <a:t>Becoming a self genius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83" y="1940906"/>
            <a:ext cx="8596668" cy="388077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1. The </a:t>
            </a:r>
            <a:r>
              <a:rPr lang="en-US" dirty="0"/>
              <a:t>Law Of Intentionality – Growth Doesn’t Just </a:t>
            </a:r>
            <a:r>
              <a:rPr lang="en-US" dirty="0" smtClean="0"/>
              <a:t>Happen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2.The </a:t>
            </a:r>
            <a:r>
              <a:rPr lang="en-US" dirty="0"/>
              <a:t>Law Of Pain – Good Management of Bad Experiences Leads to Great </a:t>
            </a:r>
            <a:r>
              <a:rPr lang="en-US" dirty="0" smtClean="0"/>
              <a:t>Growth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3. The </a:t>
            </a:r>
            <a:r>
              <a:rPr lang="en-US" dirty="0"/>
              <a:t>Law Of The Rubber Band – Growth Stops When You Lose The Tension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Between </a:t>
            </a:r>
            <a:r>
              <a:rPr lang="en-US" dirty="0"/>
              <a:t>Where You Are And Where You Could Be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Mindwiz</a:t>
            </a:r>
            <a:r>
              <a:rPr lang="en-US" dirty="0" smtClean="0"/>
              <a:t> Transformation Acad</a:t>
            </a:r>
            <a:r>
              <a:rPr lang="en-US" i="1" dirty="0" smtClean="0"/>
              <a:t>e</a:t>
            </a:r>
            <a:r>
              <a:rPr lang="en-US" dirty="0" smtClean="0"/>
              <a:t>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80" y="326189"/>
            <a:ext cx="8596668" cy="1320800"/>
          </a:xfrm>
        </p:spPr>
        <p:txBody>
          <a:bodyPr/>
          <a:lstStyle/>
          <a:p>
            <a:r>
              <a:rPr lang="en-US" dirty="0" smtClean="0"/>
              <a:t>THE LAW OF INTENTIONALITY </a:t>
            </a:r>
            <a:br>
              <a:rPr lang="en-US" dirty="0" smtClean="0"/>
            </a:br>
            <a:r>
              <a:rPr lang="en-US" sz="2000" dirty="0" smtClean="0">
                <a:solidFill>
                  <a:srgbClr val="7030A0"/>
                </a:solidFill>
              </a:rPr>
              <a:t>“Growth Doesn’t Just Happen”</a:t>
            </a:r>
            <a:endParaRPr lang="en-ZA" sz="2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698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Do you have a personal growth plan?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PERSONAL GROWTH IS NOT A NATURAL PROCESS IN MOST PEOPLE’S LIVES.</a:t>
            </a:r>
            <a:endParaRPr lang="en-US" dirty="0"/>
          </a:p>
          <a:p>
            <a:r>
              <a:rPr lang="en-US" dirty="0" smtClean="0"/>
              <a:t>Does working longer and harder guarantee success?</a:t>
            </a:r>
            <a:endParaRPr lang="en-US" dirty="0"/>
          </a:p>
          <a:p>
            <a:r>
              <a:rPr lang="en-US" dirty="0" smtClean="0"/>
              <a:t>How do you get better at what you do?</a:t>
            </a:r>
            <a:endParaRPr lang="en-US" dirty="0"/>
          </a:p>
          <a:p>
            <a:r>
              <a:rPr lang="en-US" dirty="0" smtClean="0"/>
              <a:t>How do you improve your relationships?</a:t>
            </a:r>
            <a:endParaRPr lang="en-US" dirty="0"/>
          </a:p>
          <a:p>
            <a:r>
              <a:rPr lang="en-US" dirty="0" smtClean="0"/>
              <a:t>How do you gain wisdom and insight?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What is the difference between goals and growth?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7030A0"/>
                </a:solidFill>
              </a:rPr>
              <a:t>“ People are anxious to improve their circumstances but unwilling to improve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themselves; they therefore remain bound” –  </a:t>
            </a:r>
            <a:r>
              <a:rPr lang="en-US" i="1" dirty="0" smtClean="0">
                <a:solidFill>
                  <a:srgbClr val="7030A0"/>
                </a:solidFill>
              </a:rPr>
              <a:t>A</a:t>
            </a:r>
            <a:r>
              <a:rPr lang="en-US" i="1" dirty="0" smtClean="0"/>
              <a:t>s a Man </a:t>
            </a:r>
            <a:r>
              <a:rPr lang="en-US" i="1" dirty="0" err="1" smtClean="0"/>
              <a:t>Thinketh</a:t>
            </a:r>
            <a:endParaRPr lang="en-ZA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Mindwiz</a:t>
            </a:r>
            <a:r>
              <a:rPr lang="en-US" dirty="0" smtClean="0"/>
              <a:t>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4" y="152400"/>
            <a:ext cx="8596668" cy="995082"/>
          </a:xfrm>
        </p:spPr>
        <p:txBody>
          <a:bodyPr>
            <a:normAutofit/>
          </a:bodyPr>
          <a:lstStyle/>
          <a:p>
            <a:r>
              <a:rPr lang="en-US" dirty="0" smtClean="0"/>
              <a:t>LAW OF INTENTIONALITY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64" y="1264118"/>
            <a:ext cx="8596668" cy="47772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Growth just doesn’t happen.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smtClean="0"/>
              <a:t>      Personal </a:t>
            </a:r>
            <a:r>
              <a:rPr lang="en-US" dirty="0"/>
              <a:t>Growth is not a ____________________ in most people’s lives.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Growth Gap Traps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1. The Assumption Gap – </a:t>
            </a:r>
            <a:r>
              <a:rPr lang="en-US" i="1" dirty="0"/>
              <a:t>“I assume that I will </a:t>
            </a:r>
            <a:r>
              <a:rPr lang="en-US" i="1" dirty="0" smtClean="0"/>
              <a:t>_________________ </a:t>
            </a:r>
            <a:r>
              <a:rPr lang="en-US" i="1" dirty="0"/>
              <a:t>grow.”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2. The Knowledge Gap – </a:t>
            </a:r>
            <a:r>
              <a:rPr lang="en-US" i="1" dirty="0"/>
              <a:t>“I _________________ to grow.”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3. The Timing Gap – </a:t>
            </a:r>
            <a:r>
              <a:rPr lang="en-US" i="1" dirty="0"/>
              <a:t>“It’s not the _________________ to begin.”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4. The Mistake Gap – </a:t>
            </a:r>
            <a:r>
              <a:rPr lang="en-US" i="1" dirty="0"/>
              <a:t>“I am afraid of _______________________.”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5. The Perfection Gap – </a:t>
            </a:r>
            <a:r>
              <a:rPr lang="en-US" i="1" dirty="0"/>
              <a:t>“I have to find the best way ______________ I start.”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6. The inspiration Gap – </a:t>
            </a:r>
            <a:r>
              <a:rPr lang="en-US" i="1" dirty="0"/>
              <a:t>“I don’t __________ like doing it.”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7. The Comparison Gap – </a:t>
            </a:r>
            <a:r>
              <a:rPr lang="en-US" i="1" dirty="0"/>
              <a:t>“__________ are better than I am.” 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8. The Expectation Gap – </a:t>
            </a:r>
            <a:r>
              <a:rPr lang="en-US" i="1" dirty="0"/>
              <a:t>“I thought it would be __________ than this.”</a:t>
            </a:r>
            <a:endParaRPr lang="en-US" sz="2100" dirty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596668" cy="1320800"/>
          </a:xfrm>
        </p:spPr>
        <p:txBody>
          <a:bodyPr/>
          <a:lstStyle/>
          <a:p>
            <a:r>
              <a:rPr lang="en-US" dirty="0" smtClean="0"/>
              <a:t>Law of Intentionality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11" y="1848052"/>
            <a:ext cx="8539090" cy="4078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ask </a:t>
            </a:r>
            <a:r>
              <a:rPr lang="en-US" dirty="0" smtClean="0"/>
              <a:t>yourself : What </a:t>
            </a:r>
            <a:r>
              <a:rPr lang="en-US" dirty="0"/>
              <a:t>emotion is </a:t>
            </a:r>
            <a:r>
              <a:rPr lang="en-US" dirty="0" smtClean="0"/>
              <a:t>stronger?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               The </a:t>
            </a:r>
            <a:r>
              <a:rPr lang="en-US" dirty="0">
                <a:solidFill>
                  <a:srgbClr val="7030A0"/>
                </a:solidFill>
              </a:rPr>
              <a:t>desire to change and grow,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                Or one of these fears?</a:t>
            </a:r>
            <a:endParaRPr lang="en-ZA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4911" y="3801036"/>
            <a:ext cx="13536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Fear of Failure </a:t>
            </a:r>
            <a:endParaRPr lang="en-ZA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2294770" y="3801036"/>
            <a:ext cx="145874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Fear of trading security for the unknown</a:t>
            </a:r>
            <a:endParaRPr lang="en-ZA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087711" y="3801036"/>
            <a:ext cx="1441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Fear of being over extended on resources </a:t>
            </a:r>
            <a:endParaRPr lang="en-ZA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836024" y="3801036"/>
            <a:ext cx="14433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Fear of what others think</a:t>
            </a:r>
            <a:endParaRPr lang="en-ZA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7613537" y="3801036"/>
            <a:ext cx="13536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Fear of pushing others away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2936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 : Transforming Mindsets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4" y="150616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ZA" b="1" dirty="0"/>
              <a:t>Accidental Growth </a:t>
            </a:r>
            <a:r>
              <a:rPr lang="en-ZA" b="1" dirty="0" smtClean="0"/>
              <a:t>                                                    Intentional </a:t>
            </a:r>
            <a:r>
              <a:rPr lang="en-ZA" b="1" dirty="0"/>
              <a:t>Growth </a:t>
            </a:r>
            <a:endParaRPr lang="en-ZA" dirty="0"/>
          </a:p>
          <a:p>
            <a:r>
              <a:rPr lang="en-ZA" b="1" dirty="0"/>
              <a:t>0 </a:t>
            </a:r>
            <a:r>
              <a:rPr lang="en-ZA" b="1" dirty="0" smtClean="0"/>
              <a:t>      1        2        3       4        </a:t>
            </a:r>
            <a:r>
              <a:rPr lang="en-ZA" b="1" dirty="0"/>
              <a:t>5 </a:t>
            </a:r>
            <a:r>
              <a:rPr lang="en-ZA" b="1" dirty="0" smtClean="0"/>
              <a:t>        6         7          8           9           10 </a:t>
            </a:r>
          </a:p>
          <a:p>
            <a:endParaRPr lang="en-ZA" dirty="0"/>
          </a:p>
          <a:p>
            <a:r>
              <a:rPr lang="en-US" dirty="0"/>
              <a:t>Plans to start tomorrow ––––––––––––––––––––––––––––––––––––– Insists on starting now </a:t>
            </a:r>
          </a:p>
          <a:p>
            <a:r>
              <a:rPr lang="en-ZA" dirty="0"/>
              <a:t>Talks big ––––––––––––––––––––––––––––––––––––––––––––––––––––– </a:t>
            </a:r>
            <a:r>
              <a:rPr lang="en-ZA" dirty="0" smtClean="0"/>
              <a:t>   Follows </a:t>
            </a:r>
            <a:r>
              <a:rPr lang="en-ZA" dirty="0"/>
              <a:t>through </a:t>
            </a:r>
          </a:p>
          <a:p>
            <a:r>
              <a:rPr lang="en-US" dirty="0"/>
              <a:t>Plays it safe </a:t>
            </a:r>
            <a:r>
              <a:rPr lang="en-US" dirty="0" smtClean="0"/>
              <a:t>––––––––––––––––––––––––––––––––––––––––––––––––––––Takes </a:t>
            </a:r>
            <a:r>
              <a:rPr lang="en-US" dirty="0"/>
              <a:t>risks </a:t>
            </a:r>
          </a:p>
          <a:p>
            <a:r>
              <a:rPr lang="en-ZA" dirty="0"/>
              <a:t>Relies on talent ––––––––––––––––––––––––––––––––––––––––––––– </a:t>
            </a:r>
            <a:r>
              <a:rPr lang="en-ZA" dirty="0" smtClean="0"/>
              <a:t>  Relies </a:t>
            </a:r>
            <a:r>
              <a:rPr lang="en-ZA" dirty="0"/>
              <a:t>on character </a:t>
            </a:r>
          </a:p>
          <a:p>
            <a:r>
              <a:rPr lang="en-US" dirty="0"/>
              <a:t>Stops </a:t>
            </a:r>
            <a:r>
              <a:rPr lang="en-US" dirty="0" smtClean="0"/>
              <a:t>learning </a:t>
            </a:r>
            <a:r>
              <a:rPr lang="en-US" dirty="0"/>
              <a:t>after graduation </a:t>
            </a:r>
            <a:r>
              <a:rPr lang="en-US" dirty="0" smtClean="0"/>
              <a:t>–––––––––––––––––––––––––––– Never </a:t>
            </a:r>
            <a:r>
              <a:rPr lang="en-US" dirty="0"/>
              <a:t>stops </a:t>
            </a:r>
            <a:r>
              <a:rPr lang="en-US" dirty="0" smtClean="0"/>
              <a:t>learning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Send me a mail on </a:t>
            </a:r>
            <a:r>
              <a:rPr lang="en-US" dirty="0" smtClean="0">
                <a:hlinkClick r:id="rId2"/>
              </a:rPr>
              <a:t>tilly.inspired@gmail.com</a:t>
            </a:r>
            <a:r>
              <a:rPr lang="en-US" dirty="0" smtClean="0"/>
              <a:t> to receive a self assessment tool.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16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Every problem introduces a person to himself </a:t>
            </a:r>
            <a:endParaRPr lang="en-ZA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" y="1617045"/>
            <a:ext cx="8734987" cy="44243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79" y="1617044"/>
            <a:ext cx="7129884" cy="41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0"/>
            <a:ext cx="8596668" cy="1016000"/>
          </a:xfrm>
        </p:spPr>
        <p:txBody>
          <a:bodyPr/>
          <a:lstStyle/>
          <a:p>
            <a:r>
              <a:rPr lang="en-US" dirty="0" smtClean="0"/>
              <a:t>The law of pain…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1120"/>
            <a:ext cx="8495068" cy="454152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</a:rPr>
              <a:t>Truth About Bad Experiences – You need to manage 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Everyone has </a:t>
            </a:r>
            <a:r>
              <a:rPr lang="en-US" dirty="0" smtClean="0"/>
              <a:t>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No one likes </a:t>
            </a:r>
            <a:r>
              <a:rPr lang="en-US" dirty="0" smtClean="0"/>
              <a:t>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Few will make bad experiences positive </a:t>
            </a:r>
            <a:r>
              <a:rPr lang="en-US" dirty="0" smtClean="0"/>
              <a:t>experiences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</a:rPr>
              <a:t>The Pain </a:t>
            </a:r>
            <a:r>
              <a:rPr lang="en-US" b="1" dirty="0" smtClean="0">
                <a:solidFill>
                  <a:srgbClr val="7030A0"/>
                </a:solidFill>
              </a:rPr>
              <a:t>File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pain of Inexperience – </a:t>
            </a:r>
            <a:r>
              <a:rPr lang="en-US" sz="1400" i="1" dirty="0">
                <a:latin typeface="Segoe Print" panose="02000600000000000000" pitchFamily="2" charset="0"/>
              </a:rPr>
              <a:t>“I have never been through that”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pain of Incompetence – </a:t>
            </a:r>
            <a:r>
              <a:rPr lang="en-US" sz="1400" i="1" dirty="0">
                <a:latin typeface="Segoe Print" panose="02000600000000000000" pitchFamily="2" charset="0"/>
              </a:rPr>
              <a:t>“I should have seen that coming”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pain of Disappointment – </a:t>
            </a:r>
            <a:r>
              <a:rPr lang="en-US" sz="1400" i="1" dirty="0">
                <a:latin typeface="Segoe Print" panose="02000600000000000000" pitchFamily="2" charset="0"/>
              </a:rPr>
              <a:t>“I wish it never happened”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pain of Conflict – </a:t>
            </a:r>
            <a:r>
              <a:rPr lang="en-US" sz="1400" i="1" dirty="0">
                <a:latin typeface="Segoe Print" panose="02000600000000000000" pitchFamily="2" charset="0"/>
              </a:rPr>
              <a:t>“Human encounter doesn’t always feel good”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pain of Change – </a:t>
            </a:r>
            <a:r>
              <a:rPr lang="en-US" sz="1400" i="1" dirty="0">
                <a:latin typeface="Segoe Print" panose="02000600000000000000" pitchFamily="2" charset="0"/>
              </a:rPr>
              <a:t>“I have never been through that”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i="1" dirty="0">
              <a:latin typeface="Segoe Print" panose="020006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Mindwiz Transformation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878</TotalTime>
  <Words>1294</Words>
  <Application>Microsoft Office PowerPoint</Application>
  <PresentationFormat>Widescreen</PresentationFormat>
  <Paragraphs>284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Segoe Print</vt:lpstr>
      <vt:lpstr>Times New Roman</vt:lpstr>
      <vt:lpstr>Trebuchet MS</vt:lpstr>
      <vt:lpstr>Wingdings</vt:lpstr>
      <vt:lpstr>Wingdings 3</vt:lpstr>
      <vt:lpstr>Facet</vt:lpstr>
      <vt:lpstr>Inseta Self Mastery    Becoming a self genius …   </vt:lpstr>
      <vt:lpstr>Becoming a Self Genius …affording you the best chance of becoming the person you were created to be !  Foundational   Building Block   Penthouse   Mastermind Classes   https://www.themindwiz.com       </vt:lpstr>
      <vt:lpstr>Becoming a self genius</vt:lpstr>
      <vt:lpstr>THE LAW OF INTENTIONALITY  “Growth Doesn’t Just Happen”</vt:lpstr>
      <vt:lpstr>LAW OF INTENTIONALITY</vt:lpstr>
      <vt:lpstr>Law of Intentionality</vt:lpstr>
      <vt:lpstr>Self Assessment : Transforming Mindsets</vt:lpstr>
      <vt:lpstr>Every problem introduces a person to himself </vt:lpstr>
      <vt:lpstr>The law of pain…</vt:lpstr>
      <vt:lpstr>Law of Pain</vt:lpstr>
      <vt:lpstr>Law of Pain</vt:lpstr>
      <vt:lpstr>Law of Pain</vt:lpstr>
      <vt:lpstr>Law of the Rubber Band</vt:lpstr>
      <vt:lpstr>Law of the Rubberband</vt:lpstr>
      <vt:lpstr>Law of the Rubber Band</vt:lpstr>
      <vt:lpstr>The tragedy of being average ….</vt:lpstr>
      <vt:lpstr>Becoming a Self Genius …affording you the best chance of becoming the person you were created to be !   Foundational   Building Block   Penthouse   Mastermind Classes   https://www.themindwiz.com       </vt:lpstr>
      <vt:lpstr>International Certification from John Maxwell  </vt:lpstr>
      <vt:lpstr>Becoming a Self Genius   3 MODULES     8 WEEKS   Next intake 2  September 2020 </vt:lpstr>
      <vt:lpstr>  Going to be the change you want be …</vt:lpstr>
      <vt:lpstr> Special Gift to you ….     </vt:lpstr>
      <vt:lpstr>Questions</vt:lpstr>
      <vt:lpstr>Thank you ….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Tilly</dc:creator>
  <cp:lastModifiedBy>Tilly</cp:lastModifiedBy>
  <cp:revision>71</cp:revision>
  <cp:lastPrinted>2020-06-17T10:19:09Z</cp:lastPrinted>
  <dcterms:created xsi:type="dcterms:W3CDTF">2020-06-14T18:43:21Z</dcterms:created>
  <dcterms:modified xsi:type="dcterms:W3CDTF">2020-08-03T07:47:02Z</dcterms:modified>
</cp:coreProperties>
</file>